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3" r:id="rId4"/>
    <p:sldId id="264" r:id="rId5"/>
    <p:sldId id="265" r:id="rId6"/>
    <p:sldId id="266" r:id="rId7"/>
    <p:sldId id="268" r:id="rId8"/>
    <p:sldId id="269" r:id="rId9"/>
    <p:sldId id="270" r:id="rId10"/>
    <p:sldId id="271" r:id="rId11"/>
    <p:sldId id="273" r:id="rId12"/>
    <p:sldId id="260" r:id="rId13"/>
    <p:sldId id="262" r:id="rId14"/>
  </p:sldIdLst>
  <p:sldSz cx="6858000" cy="9144000" type="letter"/>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93F"/>
    <a:srgbClr val="FD6608"/>
    <a:srgbClr val="EFA847"/>
    <a:srgbClr val="CFC18F"/>
    <a:srgbClr val="D26706"/>
    <a:srgbClr val="3C3C3E"/>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304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70DA021-0089-484D-BC67-E74440A32562}" type="datetimeFigureOut">
              <a:rPr lang="en-US" altLang="en-US"/>
              <a:pPr/>
              <a:t>9/13/16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C202A3-704F-4972-B955-A3448D3369E6}" type="slidenum">
              <a:rPr lang="en-US" altLang="en-US"/>
              <a:pPr/>
              <a:t>‹#›</a:t>
            </a:fld>
            <a:endParaRPr lang="en-US" altLang="en-US"/>
          </a:p>
        </p:txBody>
      </p:sp>
    </p:spTree>
    <p:extLst>
      <p:ext uri="{BB962C8B-B14F-4D97-AF65-F5344CB8AC3E}">
        <p14:creationId xmlns:p14="http://schemas.microsoft.com/office/powerpoint/2010/main" val="9602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4EBE79-A654-420F-AB51-7B1E059E4963}" type="datetimeFigureOut">
              <a:rPr lang="en-US" altLang="en-US"/>
              <a:pPr/>
              <a:t>9/13/16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2BA1E3-A1A8-4F60-A326-A275D23122EF}" type="slidenum">
              <a:rPr lang="en-US" altLang="en-US"/>
              <a:pPr/>
              <a:t>‹#›</a:t>
            </a:fld>
            <a:endParaRPr lang="en-US" altLang="en-US"/>
          </a:p>
        </p:txBody>
      </p:sp>
    </p:spTree>
    <p:extLst>
      <p:ext uri="{BB962C8B-B14F-4D97-AF65-F5344CB8AC3E}">
        <p14:creationId xmlns:p14="http://schemas.microsoft.com/office/powerpoint/2010/main" val="9020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F70081-06A0-46A5-AE51-6736C4D926F1}" type="datetimeFigureOut">
              <a:rPr lang="en-US" altLang="en-US"/>
              <a:pPr/>
              <a:t>9/13/16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2C8A33-4848-4EA3-82F9-1E1A4F5E5BEF}" type="slidenum">
              <a:rPr lang="en-US" altLang="en-US"/>
              <a:pPr/>
              <a:t>‹#›</a:t>
            </a:fld>
            <a:endParaRPr lang="en-US" altLang="en-US"/>
          </a:p>
        </p:txBody>
      </p:sp>
    </p:spTree>
    <p:extLst>
      <p:ext uri="{BB962C8B-B14F-4D97-AF65-F5344CB8AC3E}">
        <p14:creationId xmlns:p14="http://schemas.microsoft.com/office/powerpoint/2010/main" val="14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EAB0E56-ED27-4A23-9A5C-E2811FE7B27F}" type="datetimeFigureOut">
              <a:rPr lang="en-US" altLang="en-US"/>
              <a:pPr/>
              <a:t>9/13/16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541A78-6C46-4032-AEE6-745FCECA9156}" type="slidenum">
              <a:rPr lang="en-US" altLang="en-US"/>
              <a:pPr/>
              <a:t>‹#›</a:t>
            </a:fld>
            <a:endParaRPr lang="en-US" altLang="en-US"/>
          </a:p>
        </p:txBody>
      </p:sp>
    </p:spTree>
    <p:extLst>
      <p:ext uri="{BB962C8B-B14F-4D97-AF65-F5344CB8AC3E}">
        <p14:creationId xmlns:p14="http://schemas.microsoft.com/office/powerpoint/2010/main" val="73643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A4ACFFD-F3F3-401E-B28B-DC04C54342E7}" type="datetimeFigureOut">
              <a:rPr lang="en-US" altLang="en-US"/>
              <a:pPr/>
              <a:t>9/13/16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A4AE8E-B5B8-46AB-83CD-43410D3C5A41}" type="slidenum">
              <a:rPr lang="en-US" altLang="en-US"/>
              <a:pPr/>
              <a:t>‹#›</a:t>
            </a:fld>
            <a:endParaRPr lang="en-US" altLang="en-US"/>
          </a:p>
        </p:txBody>
      </p:sp>
    </p:spTree>
    <p:extLst>
      <p:ext uri="{BB962C8B-B14F-4D97-AF65-F5344CB8AC3E}">
        <p14:creationId xmlns:p14="http://schemas.microsoft.com/office/powerpoint/2010/main" val="411765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49CF36A-D54A-4C11-ACE2-7678012CBDC0}" type="datetimeFigureOut">
              <a:rPr lang="en-US" altLang="en-US"/>
              <a:pPr/>
              <a:t>9/13/16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3979B6-F7F8-456A-BC73-4B6192C0C922}" type="slidenum">
              <a:rPr lang="en-US" altLang="en-US"/>
              <a:pPr/>
              <a:t>‹#›</a:t>
            </a:fld>
            <a:endParaRPr lang="en-US" altLang="en-US"/>
          </a:p>
        </p:txBody>
      </p:sp>
    </p:spTree>
    <p:extLst>
      <p:ext uri="{BB962C8B-B14F-4D97-AF65-F5344CB8AC3E}">
        <p14:creationId xmlns:p14="http://schemas.microsoft.com/office/powerpoint/2010/main" val="293314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13133BB-8429-48CC-89A8-966813C752F3}" type="datetimeFigureOut">
              <a:rPr lang="en-US" altLang="en-US"/>
              <a:pPr/>
              <a:t>9/13/16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79A5B94-B0F4-4B1D-BD75-4C43086E9166}" type="slidenum">
              <a:rPr lang="en-US" altLang="en-US"/>
              <a:pPr/>
              <a:t>‹#›</a:t>
            </a:fld>
            <a:endParaRPr lang="en-US" altLang="en-US"/>
          </a:p>
        </p:txBody>
      </p:sp>
    </p:spTree>
    <p:extLst>
      <p:ext uri="{BB962C8B-B14F-4D97-AF65-F5344CB8AC3E}">
        <p14:creationId xmlns:p14="http://schemas.microsoft.com/office/powerpoint/2010/main" val="13586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CA26FAD-B4F3-4C52-BA8D-57DAB90448C2}" type="datetimeFigureOut">
              <a:rPr lang="en-US" altLang="en-US"/>
              <a:pPr/>
              <a:t>9/13/16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ED1BC53-279B-4B33-A90B-71955C66C957}" type="slidenum">
              <a:rPr lang="en-US" altLang="en-US"/>
              <a:pPr/>
              <a:t>‹#›</a:t>
            </a:fld>
            <a:endParaRPr lang="en-US" altLang="en-US"/>
          </a:p>
        </p:txBody>
      </p:sp>
    </p:spTree>
    <p:extLst>
      <p:ext uri="{BB962C8B-B14F-4D97-AF65-F5344CB8AC3E}">
        <p14:creationId xmlns:p14="http://schemas.microsoft.com/office/powerpoint/2010/main" val="14412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1E03498-A64D-4E3A-B43E-5DAD5ABA3D7B}" type="datetimeFigureOut">
              <a:rPr lang="en-US" altLang="en-US"/>
              <a:pPr/>
              <a:t>9/13/16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5372281-B059-4150-ACCE-3BDCB23DA0D0}" type="slidenum">
              <a:rPr lang="en-US" altLang="en-US"/>
              <a:pPr/>
              <a:t>‹#›</a:t>
            </a:fld>
            <a:endParaRPr lang="en-US" altLang="en-US"/>
          </a:p>
        </p:txBody>
      </p:sp>
    </p:spTree>
    <p:extLst>
      <p:ext uri="{BB962C8B-B14F-4D97-AF65-F5344CB8AC3E}">
        <p14:creationId xmlns:p14="http://schemas.microsoft.com/office/powerpoint/2010/main" val="23904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522EAB1-9C8F-4DB9-9C38-1DDDB64BA65E}" type="datetimeFigureOut">
              <a:rPr lang="en-US" altLang="en-US"/>
              <a:pPr/>
              <a:t>9/13/16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BD22E1-7C17-4254-B2B3-6863C435C133}" type="slidenum">
              <a:rPr lang="en-US" altLang="en-US"/>
              <a:pPr/>
              <a:t>‹#›</a:t>
            </a:fld>
            <a:endParaRPr lang="en-US" altLang="en-US"/>
          </a:p>
        </p:txBody>
      </p:sp>
    </p:spTree>
    <p:extLst>
      <p:ext uri="{BB962C8B-B14F-4D97-AF65-F5344CB8AC3E}">
        <p14:creationId xmlns:p14="http://schemas.microsoft.com/office/powerpoint/2010/main" val="275622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9E587ED-E8CA-4A11-BBF6-77BACFA314B8}" type="datetimeFigureOut">
              <a:rPr lang="en-US" altLang="en-US"/>
              <a:pPr/>
              <a:t>9/13/16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DD64B1-8AD7-446A-A2D0-A2EF5D36BC49}" type="slidenum">
              <a:rPr lang="en-US" altLang="en-US"/>
              <a:pPr/>
              <a:t>‹#›</a:t>
            </a:fld>
            <a:endParaRPr lang="en-US" altLang="en-US"/>
          </a:p>
        </p:txBody>
      </p:sp>
    </p:spTree>
    <p:extLst>
      <p:ext uri="{BB962C8B-B14F-4D97-AF65-F5344CB8AC3E}">
        <p14:creationId xmlns:p14="http://schemas.microsoft.com/office/powerpoint/2010/main" val="8402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FF769C1-D530-48B5-AC14-62AFEB2E2DC6}" type="datetimeFigureOut">
              <a:rPr lang="en-US" altLang="en-US"/>
              <a:pPr/>
              <a:t>9/13/16</a:t>
            </a:fld>
            <a:endParaRPr lang="en-US" alt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1B0184-A30D-4FB3-A420-9828ED43F1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anlevygroup.com/" TargetMode="External"/><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anlevygroup.com/" TargetMode="Externa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alanlevygroup.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63"/>
            <a:ext cx="6858000" cy="9139237"/>
          </a:xfrm>
          <a:prstGeom prst="rect">
            <a:avLst/>
          </a:prstGeom>
          <a:solidFill>
            <a:srgbClr val="2429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b="39038"/>
          <a:stretch>
            <a:fillRect/>
          </a:stretch>
        </p:blipFill>
        <p:spPr bwMode="auto">
          <a:xfrm>
            <a:off x="-794" y="4331422"/>
            <a:ext cx="6858000" cy="4122737"/>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2"/>
          <p:cNvSpPr txBox="1">
            <a:spLocks noChangeArrowheads="1"/>
          </p:cNvSpPr>
          <p:nvPr/>
        </p:nvSpPr>
        <p:spPr bwMode="auto">
          <a:xfrm>
            <a:off x="622300" y="1254125"/>
            <a:ext cx="5557838"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pPr>
            <a:r>
              <a:rPr lang="en-US" altLang="en-US" sz="5400" b="1" i="1" dirty="0">
                <a:solidFill>
                  <a:srgbClr val="FFFF00"/>
                </a:solidFill>
                <a:latin typeface="Georgia" panose="02040502050405020303" pitchFamily="18" charset="0"/>
              </a:rPr>
              <a:t>10 Must-Know Tips to Buying a Home in the Dallas Area</a:t>
            </a:r>
          </a:p>
        </p:txBody>
      </p:sp>
      <p:sp>
        <p:nvSpPr>
          <p:cNvPr id="13317" name="TextBox 16"/>
          <p:cNvSpPr txBox="1">
            <a:spLocks noChangeArrowheads="1"/>
          </p:cNvSpPr>
          <p:nvPr/>
        </p:nvSpPr>
        <p:spPr bwMode="auto">
          <a:xfrm>
            <a:off x="1696883" y="4454475"/>
            <a:ext cx="36840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i="1" dirty="0">
                <a:solidFill>
                  <a:srgbClr val="FFFFFF"/>
                </a:solidFill>
                <a:latin typeface="Georgia" panose="02040502050405020303" pitchFamily="18" charset="0"/>
              </a:rPr>
              <a:t>from 30+ years of local Dallas real estate experience</a:t>
            </a:r>
          </a:p>
        </p:txBody>
      </p:sp>
      <p:sp>
        <p:nvSpPr>
          <p:cNvPr id="13320" name="TextBox 20"/>
          <p:cNvSpPr txBox="1">
            <a:spLocks noChangeArrowheads="1"/>
          </p:cNvSpPr>
          <p:nvPr/>
        </p:nvSpPr>
        <p:spPr bwMode="auto">
          <a:xfrm>
            <a:off x="742156" y="6334258"/>
            <a:ext cx="531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dirty="0">
                <a:solidFill>
                  <a:srgbClr val="FFFFFF"/>
                </a:solidFill>
                <a:latin typeface="Georgia" panose="02040502050405020303" pitchFamily="18" charset="0"/>
              </a:rPr>
              <a:t>A Publication of</a:t>
            </a:r>
          </a:p>
        </p:txBody>
      </p:sp>
      <p:sp>
        <p:nvSpPr>
          <p:cNvPr id="22" name="Oval 21"/>
          <p:cNvSpPr/>
          <p:nvPr/>
        </p:nvSpPr>
        <p:spPr>
          <a:xfrm>
            <a:off x="3160713" y="7920038"/>
            <a:ext cx="546100" cy="547687"/>
          </a:xfrm>
          <a:prstGeom prst="ellipse">
            <a:avLst/>
          </a:prstGeom>
          <a:solidFill>
            <a:srgbClr val="FFFF00"/>
          </a:solidFill>
          <a:ln>
            <a:solidFill>
              <a:srgbClr val="3C3C3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2" name="TextBox 22"/>
          <p:cNvSpPr txBox="1">
            <a:spLocks noChangeArrowheads="1"/>
          </p:cNvSpPr>
          <p:nvPr/>
        </p:nvSpPr>
        <p:spPr bwMode="auto">
          <a:xfrm>
            <a:off x="3070225" y="8064500"/>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200">
                <a:solidFill>
                  <a:srgbClr val="3C3C3E"/>
                </a:solidFill>
                <a:latin typeface="Arial" panose="020B0604020202020204" pitchFamily="34" charset="0"/>
                <a:cs typeface="Arial" panose="020B0604020202020204" pitchFamily="34" charset="0"/>
              </a:rPr>
              <a:t>LOGO</a:t>
            </a:r>
          </a:p>
        </p:txBody>
      </p:sp>
      <p:pic>
        <p:nvPicPr>
          <p:cNvPr id="13323" name="10F85A6E-A545-4A22-ACD0-646835145843" descr="10F85A6E-A545-4A22-ACD0-64683514584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41995"/>
            <a:ext cx="6858000" cy="241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233934" y="232568"/>
            <a:ext cx="6347460" cy="765175"/>
          </a:xfrm>
        </p:spPr>
        <p:txBody>
          <a:bodyPr/>
          <a:lstStyle/>
          <a:p>
            <a:pPr eaLnBrk="1" hangingPunct="1"/>
            <a:r>
              <a:rPr lang="en-US" altLang="en-US" sz="3000" b="1" dirty="0">
                <a:solidFill>
                  <a:schemeClr val="bg1"/>
                </a:solidFill>
                <a:latin typeface="Georgia" panose="02040502050405020303" pitchFamily="18" charset="0"/>
              </a:rPr>
              <a:t>9. Location, Location, Location</a:t>
            </a: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Another cliché that doesn’t always apply is, location, location, location. </a:t>
            </a:r>
          </a:p>
          <a:p>
            <a:pPr marL="0" indent="0">
              <a:buNone/>
            </a:pPr>
            <a:r>
              <a:rPr lang="en-ZA" sz="1500" dirty="0">
                <a:latin typeface="Arial" panose="020B0604020202020204" pitchFamily="34" charset="0"/>
                <a:cs typeface="Arial" panose="020B0604020202020204" pitchFamily="34" charset="0"/>
              </a:rPr>
              <a:t>The truth is, however, that some of us can’t afford </a:t>
            </a:r>
            <a:r>
              <a:rPr lang="en-US" sz="1500" dirty="0" smtClean="0">
                <a:latin typeface="Arial" panose="020B0604020202020204" pitchFamily="34" charset="0"/>
                <a:cs typeface="Arial" panose="020B0604020202020204" pitchFamily="34" charset="0"/>
              </a:rPr>
              <a:t>certain </a:t>
            </a:r>
            <a:r>
              <a:rPr lang="en-ZA" sz="1500" dirty="0" smtClean="0">
                <a:latin typeface="Arial" panose="020B0604020202020204" pitchFamily="34" charset="0"/>
                <a:cs typeface="Arial" panose="020B0604020202020204" pitchFamily="34" charset="0"/>
              </a:rPr>
              <a:t>prime </a:t>
            </a:r>
            <a:r>
              <a:rPr lang="en-ZA" sz="1500" dirty="0">
                <a:latin typeface="Arial" panose="020B0604020202020204" pitchFamily="34" charset="0"/>
                <a:cs typeface="Arial" panose="020B0604020202020204" pitchFamily="34" charset="0"/>
              </a:rPr>
              <a:t>locations.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So the big tip is to buy “location adjacent”.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These areas are usually more affordable and are generally sought after by value conscious buyers who </a:t>
            </a:r>
            <a:r>
              <a:rPr lang="en-US" sz="1500" dirty="0" smtClean="0">
                <a:latin typeface="Arial" panose="020B0604020202020204" pitchFamily="34" charset="0"/>
                <a:cs typeface="Arial" panose="020B0604020202020204" pitchFamily="34" charset="0"/>
              </a:rPr>
              <a:t>appreciate </a:t>
            </a:r>
            <a:r>
              <a:rPr lang="en-ZA" sz="1500" dirty="0" smtClean="0">
                <a:latin typeface="Arial" panose="020B0604020202020204" pitchFamily="34" charset="0"/>
                <a:cs typeface="Arial" panose="020B0604020202020204" pitchFamily="34" charset="0"/>
              </a:rPr>
              <a:t>convenience </a:t>
            </a:r>
            <a:r>
              <a:rPr lang="en-ZA" sz="1500" dirty="0">
                <a:latin typeface="Arial" panose="020B0604020202020204" pitchFamily="34" charset="0"/>
                <a:cs typeface="Arial" panose="020B0604020202020204" pitchFamily="34" charset="0"/>
              </a:rPr>
              <a:t>and local amenities and don’t need to be exactly in the </a:t>
            </a:r>
            <a:r>
              <a:rPr lang="en-ZA" sz="1500" dirty="0" smtClean="0">
                <a:latin typeface="Arial" panose="020B0604020202020204" pitchFamily="34" charset="0"/>
                <a:cs typeface="Arial" panose="020B0604020202020204" pitchFamily="34" charset="0"/>
              </a:rPr>
              <a:t>center</a:t>
            </a:r>
            <a:r>
              <a:rPr lang="en-US"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of </a:t>
            </a:r>
            <a:r>
              <a:rPr lang="en-ZA" sz="1500" dirty="0">
                <a:latin typeface="Arial" panose="020B0604020202020204" pitchFamily="34" charset="0"/>
                <a:cs typeface="Arial" panose="020B0604020202020204" pitchFamily="34" charset="0"/>
              </a:rPr>
              <a:t>it all.</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 more people that buy in the adjacent area, the more popular the area </a:t>
            </a:r>
            <a:r>
              <a:rPr lang="en-ZA" sz="1500" dirty="0" smtClean="0">
                <a:latin typeface="Arial" panose="020B0604020202020204" pitchFamily="34" charset="0"/>
                <a:cs typeface="Arial" panose="020B0604020202020204" pitchFamily="34" charset="0"/>
              </a:rPr>
              <a:t>becomes</a:t>
            </a:r>
            <a:r>
              <a:rPr lang="en-US" sz="1500" dirty="0" smtClean="0">
                <a:latin typeface="Arial" panose="020B0604020202020204" pitchFamily="34" charset="0"/>
                <a:cs typeface="Arial" panose="020B0604020202020204" pitchFamily="34" charset="0"/>
              </a:rPr>
              <a:t>. Over time, p</a:t>
            </a:r>
            <a:r>
              <a:rPr lang="en-ZA" sz="1500" dirty="0" smtClean="0">
                <a:latin typeface="Arial" panose="020B0604020202020204" pitchFamily="34" charset="0"/>
                <a:cs typeface="Arial" panose="020B0604020202020204" pitchFamily="34" charset="0"/>
              </a:rPr>
              <a:t>rices </a:t>
            </a:r>
            <a:r>
              <a:rPr lang="en-US" sz="1500" dirty="0" smtClean="0">
                <a:latin typeface="Arial" panose="020B0604020202020204" pitchFamily="34" charset="0"/>
                <a:cs typeface="Arial" panose="020B0604020202020204" pitchFamily="34" charset="0"/>
              </a:rPr>
              <a:t>normally adjust establishing its own precedent. This can apply to both new construction areas and more established locations. </a:t>
            </a:r>
            <a:endParaRPr lang="en-ZA" sz="1500" dirty="0">
              <a:latin typeface="Arial" panose="020B0604020202020204" pitchFamily="34" charset="0"/>
              <a:cs typeface="Arial" panose="020B0604020202020204" pitchFamily="34" charset="0"/>
            </a:endParaRP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267322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233934" y="232568"/>
            <a:ext cx="6347460" cy="765175"/>
          </a:xfrm>
        </p:spPr>
        <p:txBody>
          <a:bodyPr/>
          <a:lstStyle/>
          <a:p>
            <a:pPr eaLnBrk="1" hangingPunct="1"/>
            <a:r>
              <a:rPr lang="en-US" altLang="en-US" sz="3000" b="1" dirty="0">
                <a:solidFill>
                  <a:schemeClr val="bg1"/>
                </a:solidFill>
                <a:latin typeface="Georgia" panose="02040502050405020303" pitchFamily="18" charset="0"/>
              </a:rPr>
              <a:t>10. Over Capitalization</a:t>
            </a: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In today’s market, houses are being sold and appraised as values keep on climbing in the Dallas area.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A suggestion is to always sit back, reflect, and consider how long you intend to live in this particular home that you have chosen. </a:t>
            </a:r>
            <a:r>
              <a:rPr lang="en-US" sz="1500" dirty="0" smtClean="0">
                <a:latin typeface="Arial" panose="020B0604020202020204" pitchFamily="34" charset="0"/>
                <a:cs typeface="Arial" panose="020B0604020202020204" pitchFamily="34" charset="0"/>
              </a:rPr>
              <a:t>This is most relevant</a:t>
            </a:r>
            <a:r>
              <a:rPr lang="en-US" sz="1500" dirty="0">
                <a:latin typeface="Arial" panose="020B0604020202020204" pitchFamily="34" charset="0"/>
                <a:cs typeface="Arial" panose="020B0604020202020204" pitchFamily="34" charset="0"/>
              </a:rPr>
              <a:t> w</a:t>
            </a:r>
            <a:r>
              <a:rPr lang="en-ZA" sz="1500" dirty="0" smtClean="0">
                <a:latin typeface="Arial" panose="020B0604020202020204" pitchFamily="34" charset="0"/>
                <a:cs typeface="Arial" panose="020B0604020202020204" pitchFamily="34" charset="0"/>
              </a:rPr>
              <a:t>ith </a:t>
            </a:r>
            <a:r>
              <a:rPr lang="en-ZA" sz="1500" dirty="0">
                <a:latin typeface="Arial" panose="020B0604020202020204" pitchFamily="34" charset="0"/>
                <a:cs typeface="Arial" panose="020B0604020202020204" pitchFamily="34" charset="0"/>
              </a:rPr>
              <a:t>today’s low interest rates, </a:t>
            </a:r>
            <a:r>
              <a:rPr lang="en-US" sz="1500" dirty="0" smtClean="0">
                <a:latin typeface="Arial" panose="020B0604020202020204" pitchFamily="34" charset="0"/>
                <a:cs typeface="Arial" panose="020B0604020202020204" pitchFamily="34" charset="0"/>
              </a:rPr>
              <a:t>as </a:t>
            </a:r>
            <a:r>
              <a:rPr lang="en-ZA" sz="1500" dirty="0" smtClean="0">
                <a:latin typeface="Arial" panose="020B0604020202020204" pitchFamily="34" charset="0"/>
                <a:cs typeface="Arial" panose="020B0604020202020204" pitchFamily="34" charset="0"/>
              </a:rPr>
              <a:t>these </a:t>
            </a:r>
            <a:r>
              <a:rPr lang="en-ZA" sz="1500" dirty="0">
                <a:latin typeface="Arial" panose="020B0604020202020204" pitchFamily="34" charset="0"/>
                <a:cs typeface="Arial" panose="020B0604020202020204" pitchFamily="34" charset="0"/>
              </a:rPr>
              <a:t>thoughts of the “now picture” in your mind may not be </a:t>
            </a:r>
            <a:r>
              <a:rPr lang="en-US" sz="1500" dirty="0" smtClean="0">
                <a:latin typeface="Arial" panose="020B0604020202020204" pitchFamily="34" charset="0"/>
                <a:cs typeface="Arial" panose="020B0604020202020204" pitchFamily="34" charset="0"/>
              </a:rPr>
              <a:t>an issue financially </a:t>
            </a:r>
            <a:r>
              <a:rPr lang="en-ZA" sz="1500" dirty="0" smtClean="0">
                <a:latin typeface="Arial" panose="020B0604020202020204" pitchFamily="34" charset="0"/>
                <a:cs typeface="Arial" panose="020B0604020202020204" pitchFamily="34" charset="0"/>
              </a:rPr>
              <a:t>in </a:t>
            </a:r>
            <a:r>
              <a:rPr lang="en-ZA" sz="1500" dirty="0">
                <a:latin typeface="Arial" panose="020B0604020202020204" pitchFamily="34" charset="0"/>
                <a:cs typeface="Arial" panose="020B0604020202020204" pitchFamily="34" charset="0"/>
              </a:rPr>
              <a:t>the long term.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Often times, with the low inventory and tough buyer competition, you are stuck between a rock and a hard place</a:t>
            </a:r>
            <a:r>
              <a:rPr lang="en-ZA"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For example: "Do I stand a chance of losing this home I love, and know I can be happy and grow into it in the future?"</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This is probably the toughest thing to do. Set a maximum </a:t>
            </a:r>
            <a:r>
              <a:rPr lang="en-ZA" sz="1500" dirty="0" smtClean="0">
                <a:latin typeface="Arial" panose="020B0604020202020204" pitchFamily="34" charset="0"/>
                <a:cs typeface="Arial" panose="020B0604020202020204" pitchFamily="34" charset="0"/>
              </a:rPr>
              <a:t>budget</a:t>
            </a:r>
            <a:r>
              <a:rPr lang="en-US" sz="1500" dirty="0" smtClean="0">
                <a:latin typeface="Arial" panose="020B0604020202020204" pitchFamily="34" charset="0"/>
                <a:cs typeface="Arial" panose="020B0604020202020204" pitchFamily="34" charset="0"/>
              </a:rPr>
              <a:t> only</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after speaking to a loan officer of your choice before you set out on your home buying journey and stick to their advice.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With perseverance and some imagination you can find your dream home at the right </a:t>
            </a:r>
            <a:r>
              <a:rPr lang="en-ZA" sz="1500" dirty="0" smtClean="0">
                <a:latin typeface="Arial" panose="020B0604020202020204" pitchFamily="34" charset="0"/>
                <a:cs typeface="Arial" panose="020B0604020202020204" pitchFamily="34" charset="0"/>
              </a:rPr>
              <a:t>price</a:t>
            </a:r>
            <a:r>
              <a:rPr lang="en-US" sz="1500" dirty="0" smtClean="0">
                <a:latin typeface="Arial" panose="020B0604020202020204" pitchFamily="34" charset="0"/>
                <a:cs typeface="Arial" panose="020B0604020202020204" pitchFamily="34" charset="0"/>
              </a:rPr>
              <a:t>. No one can determine the future as the economy has its ups and downs, but real estate has always proven to be a solid investment over the span of time.     </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Professional </a:t>
            </a:r>
            <a:r>
              <a:rPr lang="en-ZA" sz="1500" dirty="0" smtClean="0">
                <a:latin typeface="Arial" panose="020B0604020202020204" pitchFamily="34" charset="0"/>
                <a:cs typeface="Arial" panose="020B0604020202020204" pitchFamily="34" charset="0"/>
              </a:rPr>
              <a:t>advice</a:t>
            </a:r>
            <a:r>
              <a:rPr lang="en-US" sz="1500" dirty="0" smtClean="0">
                <a:latin typeface="Arial" panose="020B0604020202020204" pitchFamily="34" charset="0"/>
                <a:cs typeface="Arial" panose="020B0604020202020204" pitchFamily="34" charset="0"/>
              </a:rPr>
              <a:t> sought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once </a:t>
            </a:r>
            <a:r>
              <a:rPr lang="en-ZA" sz="1500" dirty="0" smtClean="0">
                <a:latin typeface="Arial" panose="020B0604020202020204" pitchFamily="34" charset="0"/>
                <a:cs typeface="Arial" panose="020B0604020202020204" pitchFamily="34" charset="0"/>
              </a:rPr>
              <a:t>again</a:t>
            </a:r>
            <a:r>
              <a:rPr lang="en-US" sz="1500" dirty="0" smtClean="0">
                <a:latin typeface="Arial" panose="020B0604020202020204" pitchFamily="34" charset="0"/>
                <a:cs typeface="Arial" panose="020B0604020202020204" pitchFamily="34" charset="0"/>
              </a:rPr>
              <a:t>,</a:t>
            </a:r>
            <a:r>
              <a:rPr lang="en-ZA" sz="1500" dirty="0" smtClean="0">
                <a:latin typeface="Arial" panose="020B0604020202020204" pitchFamily="34" charset="0"/>
                <a:cs typeface="Arial" panose="020B0604020202020204" pitchFamily="34" charset="0"/>
              </a:rPr>
              <a:t> wi</a:t>
            </a:r>
            <a:r>
              <a:rPr lang="en-US" sz="1500" dirty="0" smtClean="0">
                <a:latin typeface="Arial" panose="020B0604020202020204" pitchFamily="34" charset="0"/>
                <a:cs typeface="Arial" panose="020B0604020202020204" pitchFamily="34" charset="0"/>
              </a:rPr>
              <a:t>ll prevail </a:t>
            </a:r>
            <a:r>
              <a:rPr lang="en-ZA" sz="1500" dirty="0" smtClean="0">
                <a:latin typeface="Arial" panose="020B0604020202020204" pitchFamily="34" charset="0"/>
                <a:cs typeface="Arial" panose="020B0604020202020204" pitchFamily="34" charset="0"/>
              </a:rPr>
              <a:t>in </a:t>
            </a:r>
            <a:r>
              <a:rPr lang="en-ZA" sz="1500" dirty="0">
                <a:latin typeface="Arial" panose="020B0604020202020204" pitchFamily="34" charset="0"/>
                <a:cs typeface="Arial" panose="020B0604020202020204" pitchFamily="34" charset="0"/>
              </a:rPr>
              <a:t>the end.</a:t>
            </a:r>
          </a:p>
          <a:p>
            <a:pPr marL="0" indent="0">
              <a:buNone/>
            </a:pPr>
            <a:endParaRPr lang="en-ZA" sz="1500" dirty="0">
              <a:latin typeface="Arial" panose="020B0604020202020204" pitchFamily="34" charset="0"/>
              <a:cs typeface="Arial" panose="020B0604020202020204" pitchFamily="34" charset="0"/>
            </a:endParaRP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165608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01210"/>
            <a:ext cx="6858000" cy="632910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TextBox 10"/>
          <p:cNvSpPr txBox="1">
            <a:spLocks noChangeArrowheads="1"/>
          </p:cNvSpPr>
          <p:nvPr/>
        </p:nvSpPr>
        <p:spPr bwMode="auto">
          <a:xfrm>
            <a:off x="0" y="846161"/>
            <a:ext cx="86518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1500" b="1" dirty="0">
                <a:solidFill>
                  <a:srgbClr val="FF0000"/>
                </a:solidFill>
                <a:latin typeface="Arial" panose="020B0604020202020204" pitchFamily="34" charset="0"/>
                <a:cs typeface="Arial" panose="020B0604020202020204" pitchFamily="34" charset="0"/>
              </a:rPr>
              <a:t>“</a:t>
            </a:r>
          </a:p>
        </p:txBody>
      </p:sp>
      <p:sp>
        <p:nvSpPr>
          <p:cNvPr id="17413" name="Rectangle 11"/>
          <p:cNvSpPr>
            <a:spLocks noChangeArrowheads="1"/>
          </p:cNvSpPr>
          <p:nvPr/>
        </p:nvSpPr>
        <p:spPr bwMode="auto">
          <a:xfrm>
            <a:off x="865188" y="1363367"/>
            <a:ext cx="57812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ZA" altLang="en-US" sz="1800" i="1" dirty="0">
                <a:solidFill>
                  <a:srgbClr val="24293F"/>
                </a:solidFill>
                <a:latin typeface="Georgia" panose="02040502050405020303" pitchFamily="18" charset="0"/>
              </a:rPr>
              <a:t>As you can tell from the book, we have deep insights into the Dallas residential home market. </a:t>
            </a:r>
          </a:p>
          <a:p>
            <a:pPr eaLnBrk="1" hangingPunct="1"/>
            <a:r>
              <a:rPr lang="en-ZA" altLang="en-US" sz="1800" i="1" dirty="0">
                <a:solidFill>
                  <a:srgbClr val="24293F"/>
                </a:solidFill>
                <a:latin typeface="Georgia" panose="02040502050405020303" pitchFamily="18" charset="0"/>
              </a:rPr>
              <a:t>We have seen the development of Dallas and keep up with the latest trends of an area whether it’s up and coming or it is declining. </a:t>
            </a:r>
          </a:p>
          <a:p>
            <a:pPr eaLnBrk="1" hangingPunct="1"/>
            <a:endParaRPr lang="en-ZA" altLang="en-US" sz="1800" i="1" dirty="0">
              <a:solidFill>
                <a:srgbClr val="24293F"/>
              </a:solidFill>
              <a:latin typeface="Georgia" panose="02040502050405020303" pitchFamily="18" charset="0"/>
            </a:endParaRPr>
          </a:p>
          <a:p>
            <a:pPr eaLnBrk="1" hangingPunct="1"/>
            <a:r>
              <a:rPr lang="en-ZA" altLang="en-US" sz="1800" i="1" dirty="0">
                <a:solidFill>
                  <a:srgbClr val="24293F"/>
                </a:solidFill>
                <a:latin typeface="Georgia" panose="02040502050405020303" pitchFamily="18" charset="0"/>
              </a:rPr>
              <a:t>We work closely with our clients to ensure that they make an informed and knowledgeable </a:t>
            </a:r>
            <a:r>
              <a:rPr lang="en-ZA" altLang="en-US" sz="1800" i="1" dirty="0" smtClean="0">
                <a:solidFill>
                  <a:srgbClr val="24293F"/>
                </a:solidFill>
                <a:latin typeface="Georgia" panose="02040502050405020303" pitchFamily="18" charset="0"/>
              </a:rPr>
              <a:t>decisio</a:t>
            </a:r>
            <a:r>
              <a:rPr lang="en-US" altLang="en-US" sz="1800" i="1" dirty="0" smtClean="0">
                <a:solidFill>
                  <a:srgbClr val="24293F"/>
                </a:solidFill>
                <a:latin typeface="Georgia" panose="02040502050405020303" pitchFamily="18" charset="0"/>
              </a:rPr>
              <a:t>n.</a:t>
            </a:r>
            <a:endParaRPr lang="en-ZA" altLang="en-US" sz="1800" i="1" dirty="0">
              <a:solidFill>
                <a:srgbClr val="24293F"/>
              </a:solidFill>
              <a:latin typeface="Georgia" panose="02040502050405020303" pitchFamily="18" charset="0"/>
            </a:endParaRPr>
          </a:p>
          <a:p>
            <a:pPr eaLnBrk="1" hangingPunct="1"/>
            <a:endParaRPr lang="en-ZA" altLang="en-US" sz="1800" i="1" dirty="0">
              <a:solidFill>
                <a:srgbClr val="24293F"/>
              </a:solidFill>
              <a:latin typeface="Georgia" panose="02040502050405020303" pitchFamily="18" charset="0"/>
            </a:endParaRPr>
          </a:p>
          <a:p>
            <a:pPr eaLnBrk="1" hangingPunct="1"/>
            <a:r>
              <a:rPr lang="en-US" altLang="en-US" sz="1800" i="1" dirty="0" smtClean="0">
                <a:solidFill>
                  <a:srgbClr val="24293F"/>
                </a:solidFill>
                <a:latin typeface="Georgia" panose="02040502050405020303" pitchFamily="18" charset="0"/>
              </a:rPr>
              <a:t>Our extensive</a:t>
            </a:r>
            <a:r>
              <a:rPr lang="en-ZA" altLang="en-US" sz="1800" i="1" dirty="0" smtClean="0">
                <a:solidFill>
                  <a:srgbClr val="24293F"/>
                </a:solidFill>
                <a:latin typeface="Georgia" panose="02040502050405020303" pitchFamily="18" charset="0"/>
              </a:rPr>
              <a:t> </a:t>
            </a:r>
            <a:r>
              <a:rPr lang="en-ZA" altLang="en-US" sz="1800" i="1" dirty="0">
                <a:solidFill>
                  <a:srgbClr val="24293F"/>
                </a:solidFill>
                <a:latin typeface="Georgia" panose="02040502050405020303" pitchFamily="18" charset="0"/>
              </a:rPr>
              <a:t>local </a:t>
            </a:r>
            <a:r>
              <a:rPr lang="en-ZA" altLang="en-US" sz="1800" i="1" dirty="0" smtClean="0">
                <a:solidFill>
                  <a:srgbClr val="24293F"/>
                </a:solidFill>
                <a:latin typeface="Georgia" panose="02040502050405020303" pitchFamily="18" charset="0"/>
              </a:rPr>
              <a:t>knowledge </a:t>
            </a:r>
            <a:r>
              <a:rPr lang="en-ZA" altLang="en-US" sz="1800" i="1" dirty="0">
                <a:solidFill>
                  <a:srgbClr val="24293F"/>
                </a:solidFill>
                <a:latin typeface="Georgia" panose="02040502050405020303" pitchFamily="18" charset="0"/>
              </a:rPr>
              <a:t>is </a:t>
            </a:r>
            <a:r>
              <a:rPr lang="en-US" altLang="en-US" sz="1800" i="1" dirty="0" smtClean="0">
                <a:solidFill>
                  <a:srgbClr val="24293F"/>
                </a:solidFill>
                <a:latin typeface="Georgia" panose="02040502050405020303" pitchFamily="18" charset="0"/>
              </a:rPr>
              <a:t>the </a:t>
            </a:r>
            <a:r>
              <a:rPr lang="en-ZA" altLang="en-US" sz="1800" i="1" dirty="0" smtClean="0">
                <a:solidFill>
                  <a:srgbClr val="24293F"/>
                </a:solidFill>
                <a:latin typeface="Georgia" panose="02040502050405020303" pitchFamily="18" charset="0"/>
              </a:rPr>
              <a:t>key to</a:t>
            </a:r>
            <a:r>
              <a:rPr lang="en-US" altLang="en-US" sz="1800" i="1" dirty="0" smtClean="0">
                <a:solidFill>
                  <a:srgbClr val="24293F"/>
                </a:solidFill>
                <a:latin typeface="Georgia" panose="02040502050405020303" pitchFamily="18" charset="0"/>
              </a:rPr>
              <a:t> finding</a:t>
            </a:r>
            <a:r>
              <a:rPr lang="en-ZA" altLang="en-US" sz="1800" i="1" dirty="0" smtClean="0">
                <a:solidFill>
                  <a:srgbClr val="24293F"/>
                </a:solidFill>
                <a:latin typeface="Georgia" panose="02040502050405020303" pitchFamily="18" charset="0"/>
              </a:rPr>
              <a:t> </a:t>
            </a:r>
            <a:r>
              <a:rPr lang="en-ZA" altLang="en-US" sz="1800" i="1" dirty="0">
                <a:solidFill>
                  <a:srgbClr val="24293F"/>
                </a:solidFill>
                <a:latin typeface="Georgia" panose="02040502050405020303" pitchFamily="18" charset="0"/>
              </a:rPr>
              <a:t>the right home for you.</a:t>
            </a:r>
          </a:p>
          <a:p>
            <a:pPr eaLnBrk="1" hangingPunct="1"/>
            <a:endParaRPr lang="en-ZA" altLang="en-US" sz="1800" i="1" dirty="0">
              <a:solidFill>
                <a:srgbClr val="24293F"/>
              </a:solidFill>
              <a:latin typeface="Georgia" panose="02040502050405020303" pitchFamily="18" charset="0"/>
            </a:endParaRPr>
          </a:p>
          <a:p>
            <a:pPr eaLnBrk="1" hangingPunct="1"/>
            <a:r>
              <a:rPr lang="en-US" altLang="en-US" sz="1800" i="1" dirty="0" smtClean="0">
                <a:solidFill>
                  <a:srgbClr val="24293F"/>
                </a:solidFill>
                <a:latin typeface="Georgia" panose="02040502050405020303" pitchFamily="18" charset="0"/>
              </a:rPr>
              <a:t>Please consider us favorably</a:t>
            </a:r>
            <a:r>
              <a:rPr lang="en-US" altLang="en-US" sz="1800" i="1" dirty="0">
                <a:solidFill>
                  <a:srgbClr val="24293F"/>
                </a:solidFill>
                <a:latin typeface="Georgia" panose="02040502050405020303" pitchFamily="18" charset="0"/>
              </a:rPr>
              <a:t> </a:t>
            </a:r>
            <a:r>
              <a:rPr lang="en-ZA" altLang="en-US" sz="1800" i="1" dirty="0" smtClean="0">
                <a:solidFill>
                  <a:srgbClr val="24293F"/>
                </a:solidFill>
                <a:latin typeface="Georgia" panose="02040502050405020303" pitchFamily="18" charset="0"/>
              </a:rPr>
              <a:t>to </a:t>
            </a:r>
            <a:r>
              <a:rPr lang="en-ZA" altLang="en-US" sz="1800" i="1" dirty="0">
                <a:solidFill>
                  <a:srgbClr val="24293F"/>
                </a:solidFill>
                <a:latin typeface="Georgia" panose="02040502050405020303" pitchFamily="18" charset="0"/>
              </a:rPr>
              <a:t>assist you and your </a:t>
            </a:r>
            <a:r>
              <a:rPr lang="en-ZA" altLang="en-US" sz="1800" i="1" dirty="0" smtClean="0">
                <a:solidFill>
                  <a:srgbClr val="24293F"/>
                </a:solidFill>
                <a:latin typeface="Georgia" panose="02040502050405020303" pitchFamily="18" charset="0"/>
              </a:rPr>
              <a:t>family</a:t>
            </a:r>
            <a:r>
              <a:rPr lang="en-US" altLang="en-US" sz="1800" i="1" dirty="0" smtClean="0">
                <a:solidFill>
                  <a:srgbClr val="24293F"/>
                </a:solidFill>
                <a:latin typeface="Georgia" panose="02040502050405020303" pitchFamily="18" charset="0"/>
              </a:rPr>
              <a:t>, whether buying or selling.</a:t>
            </a:r>
            <a:endParaRPr lang="en-US" altLang="en-US" sz="1800" i="1" dirty="0">
              <a:solidFill>
                <a:srgbClr val="24293F"/>
              </a:solidFill>
              <a:latin typeface="Georgia" panose="02040502050405020303" pitchFamily="18" charset="0"/>
            </a:endParaRPr>
          </a:p>
        </p:txBody>
      </p:sp>
      <p:sp>
        <p:nvSpPr>
          <p:cNvPr id="17414" name="Rectangle 13"/>
          <p:cNvSpPr>
            <a:spLocks noChangeArrowheads="1"/>
          </p:cNvSpPr>
          <p:nvPr/>
        </p:nvSpPr>
        <p:spPr bwMode="auto">
          <a:xfrm>
            <a:off x="865188" y="6042731"/>
            <a:ext cx="49160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24293F"/>
                </a:solidFill>
                <a:latin typeface="Arial" panose="020B0604020202020204" pitchFamily="34" charset="0"/>
                <a:cs typeface="Arial" panose="020B0604020202020204" pitchFamily="34" charset="0"/>
              </a:rPr>
              <a:t>Alan Levy &amp; Jason R. Friedman</a:t>
            </a:r>
          </a:p>
          <a:p>
            <a:pPr eaLnBrk="1" hangingPunct="1"/>
            <a:r>
              <a:rPr lang="en-US" altLang="en-US" sz="1600" b="1" dirty="0">
                <a:solidFill>
                  <a:srgbClr val="24293F"/>
                </a:solidFill>
                <a:latin typeface="Arial" panose="020B0604020202020204" pitchFamily="34" charset="0"/>
                <a:cs typeface="Arial" panose="020B0604020202020204" pitchFamily="34" charset="0"/>
              </a:rPr>
              <a:t>Alan Levy Group - Ebby Halliday Realtors</a:t>
            </a:r>
          </a:p>
        </p:txBody>
      </p:sp>
      <p:sp>
        <p:nvSpPr>
          <p:cNvPr id="17415" name="TextBox 10"/>
          <p:cNvSpPr txBox="1">
            <a:spLocks noChangeArrowheads="1"/>
          </p:cNvSpPr>
          <p:nvPr/>
        </p:nvSpPr>
        <p:spPr bwMode="auto">
          <a:xfrm rot="10800000">
            <a:off x="5887043" y="5034183"/>
            <a:ext cx="86518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1500" b="1" dirty="0">
                <a:solidFill>
                  <a:srgbClr val="FF0000"/>
                </a:solidFill>
                <a:latin typeface="Arial" panose="020B0604020202020204" pitchFamily="34" charset="0"/>
                <a:cs typeface="Arial" panose="020B0604020202020204" pitchFamily="34" charset="0"/>
              </a:rPr>
              <a:t>“</a:t>
            </a:r>
          </a:p>
        </p:txBody>
      </p:sp>
      <p:pic>
        <p:nvPicPr>
          <p:cNvPr id="26" name="10F85A6E-A545-4A22-ACD0-646835145843" descr="10F85A6E-A545-4A22-ACD0-64683514584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6410"/>
            <a:ext cx="6858000" cy="241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itle 1"/>
          <p:cNvSpPr>
            <a:spLocks noGrp="1"/>
          </p:cNvSpPr>
          <p:nvPr>
            <p:ph type="title"/>
          </p:nvPr>
        </p:nvSpPr>
        <p:spPr>
          <a:xfrm>
            <a:off x="321564" y="232568"/>
            <a:ext cx="6347460" cy="765175"/>
          </a:xfrm>
        </p:spPr>
        <p:txBody>
          <a:bodyPr/>
          <a:lstStyle/>
          <a:p>
            <a:pPr eaLnBrk="1" hangingPunct="1"/>
            <a:r>
              <a:rPr lang="en-US" altLang="en-US" sz="3200" b="1" dirty="0">
                <a:solidFill>
                  <a:schemeClr val="bg1"/>
                </a:solidFill>
                <a:latin typeface="Georgia" panose="02040502050405020303" pitchFamily="18" charset="0"/>
              </a:rPr>
              <a:t>In conclusion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17"/>
          <p:cNvPicPr>
            <a:picLocks noChangeAspect="1"/>
          </p:cNvPicPr>
          <p:nvPr/>
        </p:nvPicPr>
        <p:blipFill>
          <a:blip r:embed="rId2">
            <a:extLst>
              <a:ext uri="{28A0092B-C50C-407E-A947-70E740481C1C}">
                <a14:useLocalDpi xmlns:a14="http://schemas.microsoft.com/office/drawing/2010/main" val="0"/>
              </a:ext>
            </a:extLst>
          </a:blip>
          <a:srcRect b="39038"/>
          <a:stretch>
            <a:fillRect/>
          </a:stretch>
        </p:blipFill>
        <p:spPr bwMode="auto">
          <a:xfrm>
            <a:off x="0" y="5021263"/>
            <a:ext cx="6858000" cy="4122737"/>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 16"/>
          <p:cNvSpPr/>
          <p:nvPr/>
        </p:nvSpPr>
        <p:spPr>
          <a:xfrm rot="5400000">
            <a:off x="144463" y="1065213"/>
            <a:ext cx="6630987" cy="5716587"/>
          </a:xfrm>
          <a:prstGeom prst="hexagon">
            <a:avLst/>
          </a:prstGeom>
          <a:solidFill>
            <a:srgbClr val="24293F"/>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7" name="TextBox 16"/>
          <p:cNvSpPr txBox="1">
            <a:spLocks noChangeArrowheads="1"/>
          </p:cNvSpPr>
          <p:nvPr/>
        </p:nvSpPr>
        <p:spPr bwMode="auto">
          <a:xfrm>
            <a:off x="800893" y="2343845"/>
            <a:ext cx="53181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a:solidFill>
                  <a:schemeClr val="bg1"/>
                </a:solidFill>
                <a:latin typeface="Arial" panose="020B0604020202020204" pitchFamily="34" charset="0"/>
                <a:cs typeface="Arial" panose="020B0604020202020204" pitchFamily="34" charset="0"/>
              </a:rPr>
              <a:t>Please feel free to call us so we can chat about your specific requirements and help you along this exciting journey!</a:t>
            </a:r>
          </a:p>
          <a:p>
            <a:pPr algn="ctr" eaLnBrk="1" hangingPunct="1"/>
            <a:endParaRPr lang="en-US" altLang="en-US" sz="1800" dirty="0">
              <a:solidFill>
                <a:schemeClr val="bg1"/>
              </a:solidFill>
              <a:latin typeface="Arial" panose="020B0604020202020204" pitchFamily="34" charset="0"/>
              <a:cs typeface="Arial" panose="020B0604020202020204" pitchFamily="34" charset="0"/>
            </a:endParaRPr>
          </a:p>
          <a:p>
            <a:pPr algn="ctr" eaLnBrk="1" hangingPunct="1"/>
            <a:r>
              <a:rPr lang="en-US" altLang="en-US" sz="1800" b="1" dirty="0">
                <a:solidFill>
                  <a:schemeClr val="bg1"/>
                </a:solidFill>
                <a:latin typeface="Arial" panose="020B0604020202020204" pitchFamily="34" charset="0"/>
                <a:cs typeface="Arial" panose="020B0604020202020204" pitchFamily="34" charset="0"/>
              </a:rPr>
              <a:t>Alan Levy: </a:t>
            </a:r>
            <a:r>
              <a:rPr lang="en-US" altLang="en-US" sz="1800" b="1" dirty="0">
                <a:solidFill>
                  <a:srgbClr val="FF0000"/>
                </a:solidFill>
                <a:latin typeface="Arial" panose="020B0604020202020204" pitchFamily="34" charset="0"/>
                <a:cs typeface="Arial" panose="020B0604020202020204" pitchFamily="34" charset="0"/>
              </a:rPr>
              <a:t>214.535.1777</a:t>
            </a:r>
          </a:p>
          <a:p>
            <a:pPr algn="ctr" eaLnBrk="1" hangingPunct="1"/>
            <a:r>
              <a:rPr lang="en-US" altLang="en-US" sz="1800" b="1" dirty="0">
                <a:solidFill>
                  <a:schemeClr val="bg1"/>
                </a:solidFill>
                <a:latin typeface="Arial" panose="020B0604020202020204" pitchFamily="34" charset="0"/>
                <a:cs typeface="Arial" panose="020B0604020202020204" pitchFamily="34" charset="0"/>
              </a:rPr>
              <a:t>Jason Friedman: </a:t>
            </a:r>
            <a:r>
              <a:rPr lang="en-US" altLang="en-US" sz="1800" b="1" dirty="0">
                <a:solidFill>
                  <a:srgbClr val="FF0000"/>
                </a:solidFill>
                <a:latin typeface="Arial" panose="020B0604020202020204" pitchFamily="34" charset="0"/>
                <a:cs typeface="Arial" panose="020B0604020202020204" pitchFamily="34" charset="0"/>
              </a:rPr>
              <a:t>214.227.1005</a:t>
            </a:r>
          </a:p>
          <a:p>
            <a:pPr algn="ctr" eaLnBrk="1" hangingPunct="1"/>
            <a:endParaRPr lang="en-US" altLang="en-US" sz="1800" dirty="0">
              <a:solidFill>
                <a:schemeClr val="bg1"/>
              </a:solidFill>
              <a:latin typeface="Arial" panose="020B0604020202020204" pitchFamily="34" charset="0"/>
              <a:cs typeface="Arial" panose="020B0604020202020204" pitchFamily="34" charset="0"/>
            </a:endParaRPr>
          </a:p>
          <a:p>
            <a:pPr algn="ctr" eaLnBrk="1" hangingPunct="1"/>
            <a:r>
              <a:rPr lang="en-US" altLang="en-US" sz="1800" dirty="0">
                <a:solidFill>
                  <a:schemeClr val="bg1"/>
                </a:solidFill>
                <a:latin typeface="Arial" panose="020B0604020202020204" pitchFamily="34" charset="0"/>
                <a:cs typeface="Arial" panose="020B0604020202020204" pitchFamily="34" charset="0"/>
              </a:rPr>
              <a:t>Or click below:</a:t>
            </a:r>
          </a:p>
        </p:txBody>
      </p:sp>
      <p:sp>
        <p:nvSpPr>
          <p:cNvPr id="24" name="Rectangle 23">
            <a:hlinkClick r:id="rId3"/>
          </p:cNvPr>
          <p:cNvSpPr/>
          <p:nvPr/>
        </p:nvSpPr>
        <p:spPr>
          <a:xfrm>
            <a:off x="1795463" y="4781550"/>
            <a:ext cx="3265487" cy="82867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9" name="TextBox 24"/>
          <p:cNvSpPr txBox="1">
            <a:spLocks noChangeArrowheads="1"/>
          </p:cNvSpPr>
          <p:nvPr/>
        </p:nvSpPr>
        <p:spPr bwMode="auto">
          <a:xfrm>
            <a:off x="1654175" y="4956175"/>
            <a:ext cx="359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dirty="0">
                <a:solidFill>
                  <a:srgbClr val="24293F"/>
                </a:solidFill>
                <a:latin typeface="Arial" panose="020B0604020202020204" pitchFamily="34" charset="0"/>
                <a:cs typeface="Arial" panose="020B0604020202020204" pitchFamily="34" charset="0"/>
              </a:rPr>
              <a:t>LEARN MORE</a:t>
            </a:r>
          </a:p>
        </p:txBody>
      </p:sp>
      <p:sp>
        <p:nvSpPr>
          <p:cNvPr id="18440" name="TextBox 12"/>
          <p:cNvSpPr txBox="1">
            <a:spLocks noChangeArrowheads="1"/>
          </p:cNvSpPr>
          <p:nvPr/>
        </p:nvSpPr>
        <p:spPr bwMode="auto">
          <a:xfrm>
            <a:off x="601663" y="1627125"/>
            <a:ext cx="555783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pPr>
            <a:r>
              <a:rPr lang="en-US" altLang="en-US" sz="4400" i="1" dirty="0">
                <a:solidFill>
                  <a:srgbClr val="FFFF00"/>
                </a:solidFill>
                <a:latin typeface="Georgia" panose="02040502050405020303" pitchFamily="18" charset="0"/>
              </a:rPr>
              <a:t>Lets Chat.</a:t>
            </a:r>
          </a:p>
        </p:txBody>
      </p:sp>
      <p:sp>
        <p:nvSpPr>
          <p:cNvPr id="2" name="TextBox 1"/>
          <p:cNvSpPr txBox="1"/>
          <p:nvPr/>
        </p:nvSpPr>
        <p:spPr>
          <a:xfrm>
            <a:off x="314154" y="8329673"/>
            <a:ext cx="6291602" cy="369332"/>
          </a:xfrm>
          <a:prstGeom prst="rect">
            <a:avLst/>
          </a:prstGeom>
          <a:noFill/>
        </p:spPr>
        <p:txBody>
          <a:bodyPr wrap="square" rtlCol="0">
            <a:spAutoFit/>
          </a:bodyPr>
          <a:lstStyle/>
          <a:p>
            <a:r>
              <a:rPr lang="en-US" i="1" dirty="0" smtClean="0"/>
              <a:t>This </a:t>
            </a:r>
            <a:r>
              <a:rPr lang="en-US" i="1" dirty="0" smtClean="0"/>
              <a:t>publication is not intended to </a:t>
            </a:r>
            <a:r>
              <a:rPr lang="en-US" i="1" smtClean="0"/>
              <a:t>solicit property currently listed</a:t>
            </a:r>
            <a:endParaRPr lang="en-US"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21564" y="34071"/>
            <a:ext cx="6172200" cy="765175"/>
          </a:xfrm>
        </p:spPr>
        <p:txBody>
          <a:bodyPr/>
          <a:lstStyle/>
          <a:p>
            <a:pPr eaLnBrk="1" hangingPunct="1"/>
            <a:r>
              <a:rPr lang="en-US" altLang="en-US" sz="3200" b="1" dirty="0">
                <a:solidFill>
                  <a:schemeClr val="bg1"/>
                </a:solidFill>
                <a:latin typeface="Georgia" panose="02040502050405020303" pitchFamily="18" charset="0"/>
              </a:rPr>
              <a:t>Congratulations!!</a:t>
            </a:r>
          </a:p>
        </p:txBody>
      </p:sp>
      <p:sp>
        <p:nvSpPr>
          <p:cNvPr id="3" name="Content Placeholder 2"/>
          <p:cNvSpPr>
            <a:spLocks noGrp="1"/>
          </p:cNvSpPr>
          <p:nvPr>
            <p:ph idx="1"/>
          </p:nvPr>
        </p:nvSpPr>
        <p:spPr>
          <a:xfrm>
            <a:off x="146304" y="1315123"/>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You have now taken your first important step by downloading our eBook and taking the initiative to learn more about purchasing your new home  - </a:t>
            </a:r>
            <a:r>
              <a:rPr lang="en-ZA" sz="1500" b="1" dirty="0">
                <a:latin typeface="Arial" panose="020B0604020202020204" pitchFamily="34" charset="0"/>
                <a:cs typeface="Arial" panose="020B0604020202020204" pitchFamily="34" charset="0"/>
              </a:rPr>
              <a:t>the correct way.</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Our main goal is to ensure you make the right decisions moving forward that will not only meet your housing requirements, but also your budget and keep you in line through this journey, avoiding the many mistakes people make in the purchase or selling process.</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We understand that purchasing your home is the single most important decision that is occupying your mind day and night. Your stress levels during the </a:t>
            </a:r>
            <a:r>
              <a:rPr lang="en-ZA" sz="1500" dirty="0" smtClean="0">
                <a:latin typeface="Arial" panose="020B0604020202020204" pitchFamily="34" charset="0"/>
                <a:cs typeface="Arial" panose="020B0604020202020204" pitchFamily="34" charset="0"/>
              </a:rPr>
              <a:t>process </a:t>
            </a:r>
            <a:r>
              <a:rPr lang="en-ZA" sz="1500" dirty="0">
                <a:latin typeface="Arial" panose="020B0604020202020204" pitchFamily="34" charset="0"/>
                <a:cs typeface="Arial" panose="020B0604020202020204" pitchFamily="34" charset="0"/>
              </a:rPr>
              <a:t>remain </a:t>
            </a:r>
            <a:r>
              <a:rPr lang="en-US" sz="1500" dirty="0" smtClean="0">
                <a:latin typeface="Arial" panose="020B0604020202020204" pitchFamily="34" charset="0"/>
                <a:cs typeface="Arial" panose="020B0604020202020204" pitchFamily="34" charset="0"/>
              </a:rPr>
              <a:t>constant,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regardless of whether you are moving within the same city or anywhere across the USA. This is why you need an </a:t>
            </a:r>
            <a:r>
              <a:rPr lang="en-ZA" sz="1500" u="sng" dirty="0">
                <a:latin typeface="Arial" panose="020B0604020202020204" pitchFamily="34" charset="0"/>
                <a:cs typeface="Arial" panose="020B0604020202020204" pitchFamily="34" charset="0"/>
              </a:rPr>
              <a:t>experienced</a:t>
            </a:r>
            <a:r>
              <a:rPr lang="en-ZA" sz="1500" dirty="0">
                <a:latin typeface="Arial" panose="020B0604020202020204" pitchFamily="34" charset="0"/>
                <a:cs typeface="Arial" panose="020B0604020202020204" pitchFamily="34" charset="0"/>
              </a:rPr>
              <a:t> and </a:t>
            </a:r>
            <a:r>
              <a:rPr lang="en-ZA" sz="1500" u="sng" dirty="0">
                <a:latin typeface="Arial" panose="020B0604020202020204" pitchFamily="34" charset="0"/>
                <a:cs typeface="Arial" panose="020B0604020202020204" pitchFamily="34" charset="0"/>
              </a:rPr>
              <a:t>knowledgeable</a:t>
            </a:r>
            <a:r>
              <a:rPr lang="en-ZA" sz="1500" dirty="0">
                <a:latin typeface="Arial" panose="020B0604020202020204" pitchFamily="34" charset="0"/>
                <a:cs typeface="Arial" panose="020B0604020202020204" pitchFamily="34" charset="0"/>
              </a:rPr>
              <a:t> REALTOR by your side.</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We are here for you. That is what we </a:t>
            </a:r>
            <a:r>
              <a:rPr lang="en-US" sz="1500" dirty="0" smtClean="0">
                <a:latin typeface="Arial" panose="020B0604020202020204" pitchFamily="34" charset="0"/>
                <a:cs typeface="Arial" panose="020B0604020202020204" pitchFamily="34" charset="0"/>
              </a:rPr>
              <a:t>continually</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do and have done, for the past 30+ </a:t>
            </a:r>
            <a:r>
              <a:rPr lang="en-ZA" sz="1500" dirty="0" smtClean="0">
                <a:latin typeface="Arial" panose="020B0604020202020204" pitchFamily="34" charset="0"/>
                <a:cs typeface="Arial" panose="020B0604020202020204" pitchFamily="34" charset="0"/>
              </a:rPr>
              <a:t>years</a:t>
            </a:r>
            <a:r>
              <a:rPr lang="en-US" sz="1500" smtClean="0">
                <a:latin typeface="Arial" panose="020B0604020202020204" pitchFamily="34" charset="0"/>
                <a:cs typeface="Arial" panose="020B0604020202020204" pitchFamily="34" charset="0"/>
              </a:rPr>
              <a:t>;</a:t>
            </a:r>
            <a:r>
              <a:rPr lang="en-ZA" sz="150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to hold your hand and guide you honestly and </a:t>
            </a:r>
            <a:r>
              <a:rPr lang="en-US" sz="1500" dirty="0" smtClean="0">
                <a:latin typeface="Arial" panose="020B0604020202020204" pitchFamily="34" charset="0"/>
                <a:cs typeface="Arial" panose="020B0604020202020204" pitchFamily="34" charset="0"/>
              </a:rPr>
              <a:t>sincerely</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through the rigorous home buying/selling process.   </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For over 30 years Alan Levy has </a:t>
            </a:r>
            <a:r>
              <a:rPr lang="en-ZA" sz="1500" dirty="0" smtClean="0">
                <a:latin typeface="Arial" panose="020B0604020202020204" pitchFamily="34" charset="0"/>
                <a:cs typeface="Arial" panose="020B0604020202020204" pitchFamily="34" charset="0"/>
              </a:rPr>
              <a:t>assisted</a:t>
            </a:r>
            <a:r>
              <a:rPr lang="en-US" sz="1500" dirty="0" smtClean="0">
                <a:latin typeface="Arial" panose="020B0604020202020204" pitchFamily="34" charset="0"/>
                <a:cs typeface="Arial" panose="020B0604020202020204" pitchFamily="34" charset="0"/>
              </a:rPr>
              <a:t> nearly</a:t>
            </a:r>
            <a:r>
              <a:rPr lang="en-US"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two </a:t>
            </a:r>
            <a:r>
              <a:rPr lang="en-ZA" sz="1500" dirty="0">
                <a:latin typeface="Arial" panose="020B0604020202020204" pitchFamily="34" charset="0"/>
                <a:cs typeface="Arial" panose="020B0604020202020204" pitchFamily="34" charset="0"/>
              </a:rPr>
              <a:t>thousand families and individuals settle into the beautiful Dallas </a:t>
            </a:r>
            <a:r>
              <a:rPr lang="en-ZA" sz="1500" dirty="0" smtClean="0">
                <a:latin typeface="Arial" panose="020B0604020202020204" pitchFamily="34" charset="0"/>
                <a:cs typeface="Arial" panose="020B0604020202020204" pitchFamily="34" charset="0"/>
              </a:rPr>
              <a:t>area.</a:t>
            </a:r>
            <a:r>
              <a:rPr lang="en-US" sz="1500" dirty="0" smtClean="0">
                <a:latin typeface="Arial" panose="020B0604020202020204" pitchFamily="34" charset="0"/>
                <a:cs typeface="Arial" panose="020B0604020202020204" pitchFamily="34" charset="0"/>
              </a:rPr>
              <a:t> Our extensive concierge service will provide you with reputable information </a:t>
            </a:r>
            <a:r>
              <a:rPr lang="en-ZA" sz="1500" dirty="0" smtClean="0">
                <a:latin typeface="Arial" panose="020B0604020202020204" pitchFamily="34" charset="0"/>
                <a:cs typeface="Arial" panose="020B0604020202020204" pitchFamily="34" charset="0"/>
              </a:rPr>
              <a:t>from </a:t>
            </a:r>
            <a:r>
              <a:rPr lang="en-ZA" sz="1500" dirty="0">
                <a:latin typeface="Arial" panose="020B0604020202020204" pitchFamily="34" charset="0"/>
                <a:cs typeface="Arial" panose="020B0604020202020204" pitchFamily="34" charset="0"/>
              </a:rPr>
              <a:t>who to call to fix your garage door to where to find the best Tacos!</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Once you read through these points, feel free to call us and we can chat about your individual needs. </a:t>
            </a:r>
          </a:p>
          <a:p>
            <a:pPr marL="0" indent="0">
              <a:buNone/>
            </a:pPr>
            <a:r>
              <a:rPr lang="en-ZA" sz="1500" dirty="0">
                <a:latin typeface="Arial" panose="020B0604020202020204" pitchFamily="34" charset="0"/>
                <a:cs typeface="Arial" panose="020B0604020202020204" pitchFamily="34" charset="0"/>
              </a:rPr>
              <a:t>NO OBLIGATION and NO STRINGS ATTACHED.</a:t>
            </a:r>
            <a:endParaRPr lang="en-US"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We look forward to our first friendly </a:t>
            </a:r>
            <a:r>
              <a:rPr lang="en-ZA" sz="1500" dirty="0" smtClean="0">
                <a:latin typeface="Arial" panose="020B0604020202020204" pitchFamily="34" charset="0"/>
                <a:cs typeface="Arial" panose="020B0604020202020204" pitchFamily="34" charset="0"/>
              </a:rPr>
              <a:t>discussio</a:t>
            </a:r>
            <a:r>
              <a:rPr lang="en-US" sz="1500" dirty="0" smtClean="0">
                <a:latin typeface="Arial" panose="020B0604020202020204" pitchFamily="34" charset="0"/>
                <a:cs typeface="Arial" panose="020B0604020202020204" pitchFamily="34" charset="0"/>
              </a:rPr>
              <a:t>n.</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sym typeface="Wingdings" panose="05000000000000000000" pitchFamily="2" charset="2"/>
              </a:rPr>
              <a:t></a:t>
            </a:r>
            <a:endParaRPr lang="en-US" sz="1500" dirty="0">
              <a:latin typeface="Arial" panose="020B0604020202020204" pitchFamily="34" charset="0"/>
              <a:cs typeface="Arial" panose="020B0604020202020204" pitchFamily="34" charset="0"/>
            </a:endParaRPr>
          </a:p>
          <a:p>
            <a:pPr marL="285750" indent="-285750" eaLnBrk="1" fontAlgn="auto" hangingPunct="1">
              <a:spcAft>
                <a:spcPts val="0"/>
              </a:spcAft>
              <a:buFont typeface="Arial"/>
              <a:buChar char="•"/>
              <a:defRPr/>
            </a:pPr>
            <a:endParaRPr lang="en-US" sz="1500" dirty="0">
              <a:latin typeface="Arial" panose="020B0604020202020204" pitchFamily="34" charset="0"/>
              <a:ea typeface="+mn-ea"/>
              <a:cs typeface="Arial" panose="020B0604020202020204" pitchFamily="34" charset="0"/>
            </a:endParaRPr>
          </a:p>
          <a:p>
            <a:pPr marL="0" indent="0" eaLnBrk="1" fontAlgn="auto" hangingPunct="1">
              <a:spcAft>
                <a:spcPts val="0"/>
              </a:spcAft>
              <a:buFont typeface="Arial"/>
              <a:buNone/>
              <a:defRPr/>
            </a:pPr>
            <a:endParaRPr lang="en-US" sz="1400" dirty="0">
              <a:latin typeface="Arial" panose="020B0604020202020204" pitchFamily="34" charset="0"/>
              <a:ea typeface="+mn-ea"/>
              <a:cs typeface="Arial" panose="020B0604020202020204" pitchFamily="34" charset="0"/>
            </a:endParaRPr>
          </a:p>
        </p:txBody>
      </p:sp>
      <p:sp>
        <p:nvSpPr>
          <p:cNvPr id="16388" name="Title 1"/>
          <p:cNvSpPr txBox="1">
            <a:spLocks/>
          </p:cNvSpPr>
          <p:nvPr/>
        </p:nvSpPr>
        <p:spPr bwMode="auto">
          <a:xfrm>
            <a:off x="1594660" y="549948"/>
            <a:ext cx="366867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Buying a home – the correct way</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0" y="219476"/>
            <a:ext cx="6858000" cy="765175"/>
          </a:xfrm>
        </p:spPr>
        <p:txBody>
          <a:bodyPr/>
          <a:lstStyle/>
          <a:p>
            <a:pPr algn="l" eaLnBrk="1" hangingPunct="1"/>
            <a:r>
              <a:rPr lang="en-US" altLang="en-US" sz="3000" b="1" dirty="0">
                <a:solidFill>
                  <a:schemeClr val="bg1"/>
                </a:solidFill>
                <a:latin typeface="Georgia" panose="02040502050405020303" pitchFamily="18" charset="0"/>
              </a:rPr>
              <a:t>1. Pre Approved vs. Pre Qualified</a:t>
            </a: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There is </a:t>
            </a:r>
            <a:r>
              <a:rPr lang="en-ZA" sz="1500" dirty="0" smtClean="0">
                <a:latin typeface="Arial" panose="020B0604020202020204" pitchFamily="34" charset="0"/>
                <a:cs typeface="Arial" panose="020B0604020202020204" pitchFamily="34" charset="0"/>
              </a:rPr>
              <a:t>a</a:t>
            </a:r>
            <a:r>
              <a:rPr lang="en-US" sz="1500" dirty="0" smtClean="0">
                <a:latin typeface="Arial" panose="020B0604020202020204" pitchFamily="34" charset="0"/>
                <a:cs typeface="Arial" panose="020B0604020202020204" pitchFamily="34" charset="0"/>
              </a:rPr>
              <a:t> common</a:t>
            </a:r>
            <a:r>
              <a:rPr lang="en-ZA" sz="1500" dirty="0" smtClean="0">
                <a:latin typeface="Arial" panose="020B0604020202020204" pitchFamily="34" charset="0"/>
                <a:cs typeface="Arial" panose="020B0604020202020204" pitchFamily="34" charset="0"/>
              </a:rPr>
              <a:t> mis</a:t>
            </a:r>
            <a:r>
              <a:rPr lang="en-US" sz="1500" dirty="0" smtClean="0">
                <a:latin typeface="Arial" panose="020B0604020202020204" pitchFamily="34" charset="0"/>
                <a:cs typeface="Arial" panose="020B0604020202020204" pitchFamily="34" charset="0"/>
              </a:rPr>
              <a:t>conception</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of what </a:t>
            </a:r>
            <a:r>
              <a:rPr lang="en-ZA" sz="1500" u="sng" dirty="0">
                <a:latin typeface="Arial" panose="020B0604020202020204" pitchFamily="34" charset="0"/>
                <a:cs typeface="Arial" panose="020B0604020202020204" pitchFamily="34" charset="0"/>
              </a:rPr>
              <a:t>pre-approved</a:t>
            </a:r>
            <a:r>
              <a:rPr lang="en-ZA" sz="1500" dirty="0">
                <a:latin typeface="Arial" panose="020B0604020202020204" pitchFamily="34" charset="0"/>
                <a:cs typeface="Arial" panose="020B0604020202020204" pitchFamily="34" charset="0"/>
              </a:rPr>
              <a:t> means </a:t>
            </a:r>
          </a:p>
          <a:p>
            <a:pPr marL="0" indent="0">
              <a:buNone/>
            </a:pPr>
            <a:r>
              <a:rPr lang="en-ZA" sz="1500" dirty="0">
                <a:latin typeface="Arial" panose="020B0604020202020204" pitchFamily="34" charset="0"/>
                <a:cs typeface="Arial" panose="020B0604020202020204" pitchFamily="34" charset="0"/>
              </a:rPr>
              <a:t>vs. </a:t>
            </a:r>
            <a:r>
              <a:rPr lang="en-ZA" sz="1500" u="sng" dirty="0">
                <a:latin typeface="Arial" panose="020B0604020202020204" pitchFamily="34" charset="0"/>
                <a:cs typeface="Arial" panose="020B0604020202020204" pitchFamily="34" charset="0"/>
              </a:rPr>
              <a:t>pre-qualified</a:t>
            </a:r>
            <a:r>
              <a:rPr lang="en-ZA" sz="1500" dirty="0">
                <a:latin typeface="Arial" panose="020B0604020202020204" pitchFamily="34" charset="0"/>
                <a:cs typeface="Arial" panose="020B0604020202020204" pitchFamily="34" charset="0"/>
              </a:rPr>
              <a:t>.</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u="sng" dirty="0">
                <a:latin typeface="Arial" panose="020B0604020202020204" pitchFamily="34" charset="0"/>
                <a:cs typeface="Arial" panose="020B0604020202020204" pitchFamily="34" charset="0"/>
              </a:rPr>
              <a:t>A “Pre-Qualification letter” </a:t>
            </a:r>
            <a:r>
              <a:rPr lang="en-ZA" sz="1500" dirty="0" smtClean="0">
                <a:latin typeface="Arial" panose="020B0604020202020204" pitchFamily="34" charset="0"/>
                <a:cs typeface="Arial" panose="020B0604020202020204" pitchFamily="34" charset="0"/>
              </a:rPr>
              <a:t>is </a:t>
            </a:r>
            <a:r>
              <a:rPr lang="en-ZA" sz="1500" dirty="0">
                <a:latin typeface="Arial" panose="020B0604020202020204" pitchFamily="34" charset="0"/>
                <a:cs typeface="Arial" panose="020B0604020202020204" pitchFamily="34" charset="0"/>
              </a:rPr>
              <a:t>a simple </a:t>
            </a:r>
            <a:r>
              <a:rPr lang="en-US" sz="1500" dirty="0" smtClean="0">
                <a:latin typeface="Arial" panose="020B0604020202020204" pitchFamily="34" charset="0"/>
                <a:cs typeface="Arial" panose="020B0604020202020204" pitchFamily="34" charset="0"/>
              </a:rPr>
              <a:t>tentative assessment </a:t>
            </a:r>
            <a:r>
              <a:rPr lang="en-ZA" sz="1500" dirty="0" smtClean="0">
                <a:latin typeface="Arial" panose="020B0604020202020204" pitchFamily="34" charset="0"/>
                <a:cs typeface="Arial" panose="020B0604020202020204" pitchFamily="34" charset="0"/>
              </a:rPr>
              <a:t>that </a:t>
            </a:r>
            <a:r>
              <a:rPr lang="en-ZA" sz="1500" dirty="0">
                <a:latin typeface="Arial" panose="020B0604020202020204" pitchFamily="34" charset="0"/>
                <a:cs typeface="Arial" panose="020B0604020202020204" pitchFamily="34" charset="0"/>
              </a:rPr>
              <a:t>can </a:t>
            </a:r>
            <a:r>
              <a:rPr lang="en-ZA" sz="1500" dirty="0" smtClean="0">
                <a:latin typeface="Arial" panose="020B0604020202020204" pitchFamily="34" charset="0"/>
                <a:cs typeface="Arial" panose="020B0604020202020204" pitchFamily="34" charset="0"/>
              </a:rPr>
              <a:t>be</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completed</a:t>
            </a:r>
            <a:r>
              <a:rPr lang="en-ZA" sz="1500" dirty="0" smtClean="0">
                <a:latin typeface="Arial" panose="020B0604020202020204" pitchFamily="34" charset="0"/>
                <a:cs typeface="Arial" panose="020B0604020202020204" pitchFamily="34" charset="0"/>
              </a:rPr>
              <a:t> telephonically</a:t>
            </a:r>
            <a:r>
              <a:rPr lang="en-US" sz="1500" dirty="0" smtClean="0">
                <a:latin typeface="Arial" panose="020B0604020202020204" pitchFamily="34" charset="0"/>
                <a:cs typeface="Arial" panose="020B0604020202020204" pitchFamily="34" charset="0"/>
              </a:rPr>
              <a:t> or online. This </a:t>
            </a:r>
            <a:r>
              <a:rPr lang="en-ZA" sz="1500" dirty="0" smtClean="0">
                <a:latin typeface="Arial" panose="020B0604020202020204" pitchFamily="34" charset="0"/>
                <a:cs typeface="Arial" panose="020B0604020202020204" pitchFamily="34" charset="0"/>
              </a:rPr>
              <a:t>includ</a:t>
            </a:r>
            <a:r>
              <a:rPr lang="en-US" sz="1500" dirty="0" err="1" smtClean="0">
                <a:latin typeface="Arial" panose="020B0604020202020204" pitchFamily="34" charset="0"/>
                <a:cs typeface="Arial" panose="020B0604020202020204" pitchFamily="34" charset="0"/>
              </a:rPr>
              <a:t>es</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a credit </a:t>
            </a:r>
            <a:r>
              <a:rPr lang="en-ZA" sz="1500" dirty="0" smtClean="0">
                <a:latin typeface="Arial" panose="020B0604020202020204" pitchFamily="34" charset="0"/>
                <a:cs typeface="Arial" panose="020B0604020202020204" pitchFamily="34" charset="0"/>
              </a:rPr>
              <a:t>check</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by the lender. </a:t>
            </a:r>
            <a:r>
              <a:rPr lang="en-US" sz="1500" dirty="0">
                <a:latin typeface="Arial" panose="020B0604020202020204" pitchFamily="34" charset="0"/>
                <a:cs typeface="Arial" panose="020B0604020202020204" pitchFamily="34" charset="0"/>
              </a:rPr>
              <a:t>A</a:t>
            </a:r>
            <a:r>
              <a:rPr lang="en-ZA" sz="1500" dirty="0" smtClean="0">
                <a:latin typeface="Arial" panose="020B0604020202020204" pitchFamily="34" charset="0"/>
                <a:cs typeface="Arial" panose="020B0604020202020204" pitchFamily="34" charset="0"/>
              </a:rPr>
              <a:t>ny </a:t>
            </a:r>
            <a:r>
              <a:rPr lang="en-ZA" sz="1500" dirty="0">
                <a:latin typeface="Arial" panose="020B0604020202020204" pitchFamily="34" charset="0"/>
                <a:cs typeface="Arial" panose="020B0604020202020204" pitchFamily="34" charset="0"/>
              </a:rPr>
              <a:t>verification from </a:t>
            </a:r>
            <a:r>
              <a:rPr lang="en-ZA" sz="1500" dirty="0" smtClean="0">
                <a:latin typeface="Arial" panose="020B0604020202020204" pitchFamily="34" charset="0"/>
                <a:cs typeface="Arial" panose="020B0604020202020204" pitchFamily="34" charset="0"/>
              </a:rPr>
              <a:t>the</a:t>
            </a:r>
            <a:r>
              <a:rPr lang="en-US" sz="1500" dirty="0" smtClean="0">
                <a:latin typeface="Arial" panose="020B0604020202020204" pitchFamily="34" charset="0"/>
                <a:cs typeface="Arial" panose="020B0604020202020204" pitchFamily="34" charset="0"/>
              </a:rPr>
              <a:t> the lender</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is based solely on </a:t>
            </a:r>
            <a:r>
              <a:rPr lang="en-ZA" sz="1500" dirty="0" smtClean="0">
                <a:latin typeface="Arial" panose="020B0604020202020204" pitchFamily="34" charset="0"/>
                <a:cs typeface="Arial" panose="020B0604020202020204" pitchFamily="34" charset="0"/>
              </a:rPr>
              <a:t>the</a:t>
            </a:r>
            <a:r>
              <a:rPr lang="en-US" sz="1500" dirty="0" smtClean="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information </a:t>
            </a:r>
            <a:r>
              <a:rPr lang="en-ZA" sz="1500" dirty="0">
                <a:latin typeface="Arial" panose="020B0604020202020204" pitchFamily="34" charset="0"/>
                <a:cs typeface="Arial" panose="020B0604020202020204" pitchFamily="34" charset="0"/>
              </a:rPr>
              <a:t>you have </a:t>
            </a:r>
            <a:r>
              <a:rPr lang="en-ZA" sz="1500" dirty="0" smtClean="0">
                <a:latin typeface="Arial" panose="020B0604020202020204" pitchFamily="34" charset="0"/>
                <a:cs typeface="Arial" panose="020B0604020202020204" pitchFamily="34" charset="0"/>
              </a:rPr>
              <a:t>provided</a:t>
            </a:r>
            <a:r>
              <a:rPr lang="en-US" sz="1500" dirty="0" smtClean="0">
                <a:latin typeface="Arial" panose="020B0604020202020204" pitchFamily="34" charset="0"/>
                <a:cs typeface="Arial" panose="020B0604020202020204" pitchFamily="34" charset="0"/>
              </a:rPr>
              <a:t>, and is always subject to further financial documents.</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u="sng" dirty="0">
                <a:latin typeface="Arial" panose="020B0604020202020204" pitchFamily="34" charset="0"/>
                <a:cs typeface="Arial" panose="020B0604020202020204" pitchFamily="34" charset="0"/>
              </a:rPr>
              <a:t>A “Pre-approval letter”</a:t>
            </a:r>
            <a:r>
              <a:rPr lang="en-ZA"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Having a critical pre-approval letter on hand </a:t>
            </a:r>
            <a:r>
              <a:rPr lang="en-ZA" sz="1500" dirty="0" smtClean="0">
                <a:latin typeface="Arial" panose="020B0604020202020204" pitchFamily="34" charset="0"/>
                <a:cs typeface="Arial" panose="020B0604020202020204" pitchFamily="34" charset="0"/>
              </a:rPr>
              <a:t>means </a:t>
            </a:r>
            <a:r>
              <a:rPr lang="en-ZA" sz="1500" dirty="0">
                <a:latin typeface="Arial" panose="020B0604020202020204" pitchFamily="34" charset="0"/>
                <a:cs typeface="Arial" panose="020B0604020202020204" pitchFamily="34" charset="0"/>
              </a:rPr>
              <a:t>that the Bank/Mortgage Lender has checked your finances and </a:t>
            </a:r>
            <a:r>
              <a:rPr lang="en-ZA" sz="1500" dirty="0" smtClean="0">
                <a:latin typeface="Arial" panose="020B0604020202020204" pitchFamily="34" charset="0"/>
                <a:cs typeface="Arial" panose="020B0604020202020204" pitchFamily="34" charset="0"/>
              </a:rPr>
              <a:t>paperwork</a:t>
            </a:r>
            <a:r>
              <a:rPr lang="en-US" sz="1500" dirty="0" smtClean="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and </a:t>
            </a:r>
            <a:r>
              <a:rPr lang="en-ZA" sz="1500" dirty="0">
                <a:latin typeface="Arial" panose="020B0604020202020204" pitchFamily="34" charset="0"/>
                <a:cs typeface="Arial" panose="020B0604020202020204" pitchFamily="34" charset="0"/>
              </a:rPr>
              <a:t>that you have met all the requirements to obtain a </a:t>
            </a:r>
            <a:r>
              <a:rPr lang="en-ZA" sz="1500" dirty="0" smtClean="0">
                <a:latin typeface="Arial" panose="020B0604020202020204" pitchFamily="34" charset="0"/>
                <a:cs typeface="Arial" panose="020B0604020202020204" pitchFamily="34" charset="0"/>
              </a:rPr>
              <a:t>loan.</a:t>
            </a:r>
            <a:r>
              <a:rPr lang="en-US" sz="1500" dirty="0">
                <a:latin typeface="Arial" panose="020B0604020202020204" pitchFamily="34" charset="0"/>
                <a:cs typeface="Arial" panose="020B0604020202020204" pitchFamily="34" charset="0"/>
              </a:rPr>
              <a:t> W</a:t>
            </a:r>
            <a:r>
              <a:rPr lang="en-ZA" sz="1500" dirty="0" smtClean="0">
                <a:latin typeface="Arial" panose="020B0604020202020204" pitchFamily="34" charset="0"/>
                <a:cs typeface="Arial" panose="020B0604020202020204" pitchFamily="34" charset="0"/>
              </a:rPr>
              <a:t>hen</a:t>
            </a:r>
            <a:r>
              <a:rPr lang="en-US" sz="1500" dirty="0" smtClean="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submitting </a:t>
            </a:r>
            <a:r>
              <a:rPr lang="en-ZA" sz="1500" dirty="0">
                <a:latin typeface="Arial" panose="020B0604020202020204" pitchFamily="34" charset="0"/>
                <a:cs typeface="Arial" panose="020B0604020202020204" pitchFamily="34" charset="0"/>
              </a:rPr>
              <a:t>an offer on a property that might have multiple </a:t>
            </a:r>
            <a:r>
              <a:rPr lang="en-ZA" sz="1500" dirty="0" smtClean="0">
                <a:latin typeface="Arial" panose="020B0604020202020204" pitchFamily="34" charset="0"/>
                <a:cs typeface="Arial" panose="020B0604020202020204" pitchFamily="34" charset="0"/>
              </a:rPr>
              <a:t>offers</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in the works, t</a:t>
            </a:r>
            <a:r>
              <a:rPr lang="en-ZA" sz="1500" dirty="0" smtClean="0">
                <a:latin typeface="Arial" panose="020B0604020202020204" pitchFamily="34" charset="0"/>
                <a:cs typeface="Arial" panose="020B0604020202020204" pitchFamily="34" charset="0"/>
              </a:rPr>
              <a:t>his</a:t>
            </a:r>
            <a:r>
              <a:rPr lang="en-US" sz="1500" smtClean="0">
                <a:latin typeface="Arial" panose="020B0604020202020204" pitchFamily="34" charset="0"/>
                <a:cs typeface="Arial" panose="020B0604020202020204" pitchFamily="34" charset="0"/>
              </a:rPr>
              <a:t> letter</a:t>
            </a:r>
            <a:r>
              <a:rPr lang="en-ZA" sz="150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illustrates to the seller that you have the funds in </a:t>
            </a:r>
            <a:r>
              <a:rPr lang="en-ZA" sz="1500" dirty="0" smtClean="0">
                <a:latin typeface="Arial" panose="020B0604020202020204" pitchFamily="34" charset="0"/>
                <a:cs typeface="Arial" panose="020B0604020202020204" pitchFamily="34" charset="0"/>
              </a:rPr>
              <a:t>place</a:t>
            </a:r>
            <a:r>
              <a:rPr lang="en-US" sz="1500" dirty="0" smtClean="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and </a:t>
            </a:r>
            <a:r>
              <a:rPr lang="en-ZA" sz="1500" dirty="0">
                <a:latin typeface="Arial" panose="020B0604020202020204" pitchFamily="34" charset="0"/>
                <a:cs typeface="Arial" panose="020B0604020202020204" pitchFamily="34" charset="0"/>
              </a:rPr>
              <a:t>that you are a </a:t>
            </a:r>
            <a:r>
              <a:rPr lang="en-ZA" sz="1500" dirty="0" smtClean="0">
                <a:latin typeface="Arial" panose="020B0604020202020204" pitchFamily="34" charset="0"/>
                <a:cs typeface="Arial" panose="020B0604020202020204" pitchFamily="34" charset="0"/>
              </a:rPr>
              <a:t>serious</a:t>
            </a:r>
            <a:r>
              <a:rPr lang="en-US" sz="1500" dirty="0" smtClean="0">
                <a:latin typeface="Arial" panose="020B0604020202020204" pitchFamily="34" charset="0"/>
                <a:cs typeface="Arial" panose="020B0604020202020204" pitchFamily="34" charset="0"/>
              </a:rPr>
              <a:t>, ready and able </a:t>
            </a:r>
            <a:r>
              <a:rPr lang="en-ZA" sz="1500" dirty="0" smtClean="0">
                <a:latin typeface="Arial" panose="020B0604020202020204" pitchFamily="34" charset="0"/>
                <a:cs typeface="Arial" panose="020B0604020202020204" pitchFamily="34" charset="0"/>
              </a:rPr>
              <a:t>buyer</a:t>
            </a:r>
            <a:r>
              <a:rPr lang="en-US" sz="1500" dirty="0" smtClean="0">
                <a:latin typeface="Arial" panose="020B0604020202020204" pitchFamily="34" charset="0"/>
                <a:cs typeface="Arial" panose="020B0604020202020204" pitchFamily="34" charset="0"/>
              </a:rPr>
              <a:t>.</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Having a pre-approved letter is a great bargaining tool. It gives you the knowledge and confidence that when you do find the house you want, the chances are that you won’t lose it to another buyer who was </a:t>
            </a:r>
            <a:r>
              <a:rPr lang="en-ZA" sz="1500" dirty="0" smtClean="0">
                <a:latin typeface="Arial" panose="020B0604020202020204" pitchFamily="34" charset="0"/>
                <a:cs typeface="Arial" panose="020B0604020202020204" pitchFamily="34" charset="0"/>
              </a:rPr>
              <a:t>more</a:t>
            </a:r>
            <a:r>
              <a:rPr lang="en-US" sz="1500" dirty="0" smtClean="0">
                <a:latin typeface="Arial" panose="020B0604020202020204" pitchFamily="34" charset="0"/>
                <a:cs typeface="Arial" panose="020B0604020202020204" pitchFamily="34" charset="0"/>
              </a:rPr>
              <a:t> effectively </a:t>
            </a:r>
            <a:r>
              <a:rPr lang="en-ZA" sz="1500" dirty="0" smtClean="0">
                <a:latin typeface="Arial" panose="020B0604020202020204" pitchFamily="34" charset="0"/>
                <a:cs typeface="Arial" panose="020B0604020202020204" pitchFamily="34" charset="0"/>
              </a:rPr>
              <a:t>prepared </a:t>
            </a:r>
            <a:r>
              <a:rPr lang="en-ZA" sz="1500" dirty="0">
                <a:latin typeface="Arial" panose="020B0604020202020204" pitchFamily="34" charset="0"/>
                <a:cs typeface="Arial" panose="020B0604020202020204" pitchFamily="34" charset="0"/>
              </a:rPr>
              <a:t>than you were.</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88380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440561" y="246772"/>
            <a:ext cx="5934206" cy="765175"/>
          </a:xfrm>
        </p:spPr>
        <p:txBody>
          <a:bodyPr/>
          <a:lstStyle/>
          <a:p>
            <a:pPr eaLnBrk="1" hangingPunct="1"/>
            <a:r>
              <a:rPr lang="en-US" altLang="en-US" sz="3000" b="1" dirty="0">
                <a:solidFill>
                  <a:schemeClr val="bg1"/>
                </a:solidFill>
                <a:latin typeface="Georgia" panose="02040502050405020303" pitchFamily="18" charset="0"/>
              </a:rPr>
              <a:t>2. Securing your Financing</a:t>
            </a: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The toughest part of buying a new home is securing financing. We all know we need to have a good credit score, but what you might not know is that the Banks/Lenders  look at your entire financial picture before approving your mortgage and secure </a:t>
            </a:r>
            <a:r>
              <a:rPr lang="en-ZA" sz="1500" dirty="0" smtClean="0">
                <a:latin typeface="Arial" panose="020B0604020202020204" pitchFamily="34" charset="0"/>
                <a:cs typeface="Arial" panose="020B0604020202020204" pitchFamily="34" charset="0"/>
              </a:rPr>
              <a:t>a </a:t>
            </a:r>
            <a:r>
              <a:rPr lang="en-ZA" sz="1500" dirty="0">
                <a:latin typeface="Arial" panose="020B0604020202020204" pitchFamily="34" charset="0"/>
                <a:cs typeface="Arial" panose="020B0604020202020204" pitchFamily="34" charset="0"/>
              </a:rPr>
              <a:t>competitive interest rate.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Therefore, most importantly, before buying a house, keep your expenses low and keep your savings in the same place. Banks like to see that you are diligent and </a:t>
            </a:r>
            <a:r>
              <a:rPr lang="en-ZA" sz="1500" dirty="0" smtClean="0">
                <a:latin typeface="Arial" panose="020B0604020202020204" pitchFamily="34" charset="0"/>
                <a:cs typeface="Arial" panose="020B0604020202020204" pitchFamily="34" charset="0"/>
              </a:rPr>
              <a:t>careful </a:t>
            </a:r>
            <a:r>
              <a:rPr lang="en-ZA" sz="1500" dirty="0">
                <a:latin typeface="Arial" panose="020B0604020202020204" pitchFamily="34" charset="0"/>
                <a:cs typeface="Arial" panose="020B0604020202020204" pitchFamily="34" charset="0"/>
              </a:rPr>
              <a:t>with your money.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Don’t open new credit cards or buy other items that need to be financed just before you are buying your home. You want to show the banks that your income is stable, your savings are growing and your debt to income ratios are at an acceptable level.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All of this will help, not only secure a loan but should get you a better interest rate. Interest rates have been at a historic low within the past few years, which equals the best time for you to buy or sell. Since most buyers can afford homes </a:t>
            </a:r>
            <a:r>
              <a:rPr lang="en-US" sz="1500" dirty="0" smtClean="0">
                <a:latin typeface="Arial" panose="020B0604020202020204" pitchFamily="34" charset="0"/>
                <a:cs typeface="Arial" panose="020B0604020202020204" pitchFamily="34" charset="0"/>
              </a:rPr>
              <a:t>comfortably </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now is the time to buy or sell before rates start to climb.</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By understanding the above, your decision making and reaction regarding the purchase of the house you fall in love with, will be fast-tracked, because you now have the opportunity and the strength, to hopefully beat out any other competition for the same house you love. This is especially true in this growing and low inventory market for desirable homes. In the case of multiple offer scenarios, it is the financially pre approved buyers that land up being the strongest candidates. </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95251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42899" y="232568"/>
            <a:ext cx="6172200" cy="765175"/>
          </a:xfrm>
        </p:spPr>
        <p:txBody>
          <a:bodyPr/>
          <a:lstStyle/>
          <a:p>
            <a:pPr eaLnBrk="1" hangingPunct="1"/>
            <a:r>
              <a:rPr lang="en-US" altLang="en-US" sz="3000" b="1" dirty="0">
                <a:solidFill>
                  <a:schemeClr val="bg1"/>
                </a:solidFill>
                <a:latin typeface="Georgia" panose="02040502050405020303" pitchFamily="18" charset="0"/>
              </a:rPr>
              <a:t>3. </a:t>
            </a:r>
            <a:r>
              <a:rPr lang="en-US" altLang="en-US" sz="3000" b="1" dirty="0" smtClean="0">
                <a:solidFill>
                  <a:schemeClr val="bg1"/>
                </a:solidFill>
                <a:latin typeface="Georgia" panose="02040502050405020303" pitchFamily="18" charset="0"/>
              </a:rPr>
              <a:t>Choosing the Right Agent to Represent You</a:t>
            </a:r>
            <a:endParaRPr lang="en-US" altLang="en-US" sz="3000"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When you visit an open house, most certainly, the agent on duty is working for the seller and their fiduciary responsibility at that point of time is to the seller. As a buyer, it is vital that you employ your own agent who works for you, in your best interests.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Laws are different in each state; but in Texas, it is normally the seller who pays the agent’s </a:t>
            </a:r>
            <a:r>
              <a:rPr lang="en-ZA" sz="1500" dirty="0" smtClean="0">
                <a:latin typeface="Arial" panose="020B0604020202020204" pitchFamily="34" charset="0"/>
                <a:cs typeface="Arial" panose="020B0604020202020204" pitchFamily="34" charset="0"/>
              </a:rPr>
              <a:t>commission</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a:t>
            </a:r>
            <a:r>
              <a:rPr lang="en-ZA" sz="1500" dirty="0" smtClean="0">
                <a:latin typeface="Arial" panose="020B0604020202020204" pitchFamily="34" charset="0"/>
                <a:cs typeface="Arial" panose="020B0604020202020204" pitchFamily="34" charset="0"/>
              </a:rPr>
              <a:t>aving </a:t>
            </a:r>
            <a:r>
              <a:rPr lang="en-ZA" sz="1500" dirty="0">
                <a:latin typeface="Arial" panose="020B0604020202020204" pitchFamily="34" charset="0"/>
                <a:cs typeface="Arial" panose="020B0604020202020204" pitchFamily="34" charset="0"/>
              </a:rPr>
              <a:t>your own </a:t>
            </a:r>
            <a:r>
              <a:rPr lang="en-ZA" sz="1500" dirty="0" smtClean="0">
                <a:latin typeface="Arial" panose="020B0604020202020204" pitchFamily="34" charset="0"/>
                <a:cs typeface="Arial" panose="020B0604020202020204" pitchFamily="34" charset="0"/>
              </a:rPr>
              <a:t>agent</a:t>
            </a:r>
            <a:r>
              <a:rPr lang="en-US" sz="1500" dirty="0" smtClean="0">
                <a:latin typeface="Arial" panose="020B0604020202020204" pitchFamily="34" charset="0"/>
                <a:cs typeface="Arial" panose="020B0604020202020204" pitchFamily="34" charset="0"/>
              </a:rPr>
              <a:t> should not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cost you anything.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However, using the seller’s agent who you don’t know and only meeting for the first time, could leave you vulnerable and unprotected. Having said this, if you have been referred to an agent and you know a lot more about them, and trust their abilities, you may enter into what is known as an intermediary situation.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This means that the buyer and the seller of any transaction that is being entered into are aware that one agent will be working for both parties. This must be agreed to in writing </a:t>
            </a:r>
            <a:r>
              <a:rPr lang="en-US" sz="1500" dirty="0" smtClean="0">
                <a:latin typeface="Arial" panose="020B0604020202020204" pitchFamily="34" charset="0"/>
                <a:cs typeface="Arial" panose="020B0604020202020204" pitchFamily="34" charset="0"/>
              </a:rPr>
              <a:t>by the parties </a:t>
            </a:r>
            <a:r>
              <a:rPr lang="en-ZA" sz="1500" dirty="0" smtClean="0">
                <a:latin typeface="Arial" panose="020B0604020202020204" pitchFamily="34" charset="0"/>
                <a:cs typeface="Arial" panose="020B0604020202020204" pitchFamily="34" charset="0"/>
              </a:rPr>
              <a:t>prior </a:t>
            </a:r>
            <a:r>
              <a:rPr lang="en-ZA" sz="1500" dirty="0">
                <a:latin typeface="Arial" panose="020B0604020202020204" pitchFamily="34" charset="0"/>
                <a:cs typeface="Arial" panose="020B0604020202020204" pitchFamily="34" charset="0"/>
              </a:rPr>
              <a:t>to the final execution of any contract.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We or any other agent can explain </a:t>
            </a:r>
            <a:r>
              <a:rPr lang="en-ZA" sz="1500" dirty="0" smtClean="0">
                <a:latin typeface="Arial" panose="020B0604020202020204" pitchFamily="34" charset="0"/>
                <a:cs typeface="Arial" panose="020B0604020202020204" pitchFamily="34" charset="0"/>
              </a:rPr>
              <a:t>this</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in more detail</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to you when that time arises.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This is particularly true if you are a first time buyer or new to an area. A diligent/referred agent’s local knowledge is invaluable. Make sure you use someone who has many years of experience and knows the metropolitan area extensively. </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348695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42899" y="232568"/>
            <a:ext cx="6172200" cy="765175"/>
          </a:xfrm>
        </p:spPr>
        <p:txBody>
          <a:bodyPr/>
          <a:lstStyle/>
          <a:p>
            <a:pPr eaLnBrk="1" hangingPunct="1"/>
            <a:r>
              <a:rPr lang="en-US" altLang="en-US" sz="3000" b="1" dirty="0">
                <a:solidFill>
                  <a:schemeClr val="bg1"/>
                </a:solidFill>
                <a:latin typeface="Georgia" panose="02040502050405020303" pitchFamily="18" charset="0"/>
              </a:rPr>
              <a:t>4. Senior Citizens</a:t>
            </a:r>
          </a:p>
        </p:txBody>
      </p:sp>
      <p:sp>
        <p:nvSpPr>
          <p:cNvPr id="3" name="Content Placeholder 2"/>
          <p:cNvSpPr>
            <a:spLocks noGrp="1"/>
          </p:cNvSpPr>
          <p:nvPr>
            <p:ph idx="1"/>
          </p:nvPr>
        </p:nvSpPr>
        <p:spPr>
          <a:xfrm>
            <a:off x="146304" y="1681977"/>
            <a:ext cx="6522720" cy="1260515"/>
          </a:xfrm>
        </p:spPr>
        <p:txBody>
          <a:bodyPr rtlCol="0">
            <a:noAutofit/>
          </a:bodyPr>
          <a:lstStyle/>
          <a:p>
            <a:pPr marL="0" indent="0">
              <a:buNone/>
            </a:pPr>
            <a:r>
              <a:rPr lang="en-ZA" sz="1500" dirty="0">
                <a:latin typeface="Arial" panose="020B0604020202020204" pitchFamily="34" charset="0"/>
                <a:cs typeface="Arial" panose="020B0604020202020204" pitchFamily="34" charset="0"/>
              </a:rPr>
              <a:t>If you are a senior citizen, you have very specific, individual needs. </a:t>
            </a:r>
          </a:p>
          <a:p>
            <a:pPr marL="0" indent="0">
              <a:buNone/>
            </a:pPr>
            <a:r>
              <a:rPr lang="en-ZA" sz="1500" dirty="0">
                <a:latin typeface="Arial" panose="020B0604020202020204" pitchFamily="34" charset="0"/>
                <a:cs typeface="Arial" panose="020B0604020202020204" pitchFamily="34" charset="0"/>
              </a:rPr>
              <a:t>It is important that your chosen Realtor understands those requirements and is able to work with various senior living developments who can cater to those needs. </a:t>
            </a:r>
            <a:r>
              <a:rPr lang="en-US" sz="1500" dirty="0" smtClean="0">
                <a:latin typeface="Arial" panose="020B0604020202020204" pitchFamily="34" charset="0"/>
                <a:cs typeface="Arial" panose="020B0604020202020204" pitchFamily="34" charset="0"/>
              </a:rPr>
              <a:t>At this stage in your life, you need help to simplify </a:t>
            </a:r>
            <a:r>
              <a:rPr lang="en-ZA" sz="1500" dirty="0" smtClean="0">
                <a:latin typeface="Arial" panose="020B0604020202020204" pitchFamily="34" charset="0"/>
                <a:cs typeface="Arial" panose="020B0604020202020204" pitchFamily="34" charset="0"/>
              </a:rPr>
              <a:t>everything </a:t>
            </a:r>
            <a:r>
              <a:rPr lang="en-ZA" sz="1500" dirty="0">
                <a:latin typeface="Arial" panose="020B0604020202020204" pitchFamily="34" charset="0"/>
                <a:cs typeface="Arial" panose="020B0604020202020204" pitchFamily="34" charset="0"/>
              </a:rPr>
              <a:t>from estate sales to </a:t>
            </a:r>
            <a:r>
              <a:rPr lang="en-ZA" sz="1500" dirty="0" smtClean="0">
                <a:latin typeface="Arial" panose="020B0604020202020204" pitchFamily="34" charset="0"/>
                <a:cs typeface="Arial" panose="020B0604020202020204" pitchFamily="34" charset="0"/>
              </a:rPr>
              <a:t>final</a:t>
            </a:r>
            <a:r>
              <a:rPr lang="en-US" sz="1500" dirty="0" smtClean="0">
                <a:latin typeface="Arial" panose="020B0604020202020204" pitchFamily="34" charset="0"/>
                <a:cs typeface="Arial" panose="020B0604020202020204" pitchFamily="34" charset="0"/>
              </a:rPr>
              <a:t> downsizing and decluttering.</a:t>
            </a:r>
            <a:endParaRPr lang="en-ZA" sz="1500" dirty="0">
              <a:latin typeface="Arial" panose="020B0604020202020204" pitchFamily="34" charset="0"/>
              <a:cs typeface="Arial" panose="020B0604020202020204" pitchFamily="34" charset="0"/>
            </a:endParaRP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
        <p:nvSpPr>
          <p:cNvPr id="7" name="Rectangle 6"/>
          <p:cNvSpPr/>
          <p:nvPr/>
        </p:nvSpPr>
        <p:spPr>
          <a:xfrm>
            <a:off x="0" y="3671247"/>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txBox="1">
            <a:spLocks/>
          </p:cNvSpPr>
          <p:nvPr/>
        </p:nvSpPr>
        <p:spPr bwMode="auto">
          <a:xfrm>
            <a:off x="321564" y="3903815"/>
            <a:ext cx="6172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000" b="1" dirty="0">
                <a:solidFill>
                  <a:schemeClr val="bg1"/>
                </a:solidFill>
                <a:latin typeface="Georgia" panose="02040502050405020303" pitchFamily="18" charset="0"/>
              </a:rPr>
              <a:t>5. Staging and Home Details </a:t>
            </a:r>
          </a:p>
        </p:txBody>
      </p:sp>
      <p:sp>
        <p:nvSpPr>
          <p:cNvPr id="9" name="Content Placeholder 2"/>
          <p:cNvSpPr txBox="1">
            <a:spLocks/>
          </p:cNvSpPr>
          <p:nvPr/>
        </p:nvSpPr>
        <p:spPr bwMode="auto">
          <a:xfrm>
            <a:off x="146304" y="4993882"/>
            <a:ext cx="652272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1500" dirty="0">
                <a:latin typeface="Arial" panose="020B0604020202020204" pitchFamily="34" charset="0"/>
                <a:cs typeface="Arial" panose="020B0604020202020204" pitchFamily="34" charset="0"/>
              </a:rPr>
              <a:t>The term “staging” means that furniture has been specifically brought into the house to show off its features. </a:t>
            </a:r>
          </a:p>
          <a:p>
            <a:pPr marL="0" indent="0">
              <a:buFont typeface="Arial" panose="020B0604020202020204" pitchFamily="34" charset="0"/>
              <a:buNone/>
            </a:pPr>
            <a:endParaRPr lang="en-ZA" sz="15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ZA" sz="1500" dirty="0">
                <a:latin typeface="Arial" panose="020B0604020202020204" pitchFamily="34" charset="0"/>
                <a:cs typeface="Arial" panose="020B0604020202020204" pitchFamily="34" charset="0"/>
              </a:rPr>
              <a:t>Furniture is usually rented and is set up by a professional interior decorator. It is an agent’s job to sell the house, and often a house is staged for maximum visual effect. This will give you some idea of size and how your own furniture might fit in the space.</a:t>
            </a:r>
          </a:p>
          <a:p>
            <a:pPr marL="0" indent="0">
              <a:buFont typeface="Arial" panose="020B0604020202020204" pitchFamily="34" charset="0"/>
              <a:buNone/>
            </a:pPr>
            <a:endParaRPr lang="en-ZA" sz="1500" dirty="0">
              <a:latin typeface="Arial" panose="020B0604020202020204" pitchFamily="34" charset="0"/>
              <a:cs typeface="Arial" panose="020B0604020202020204" pitchFamily="34" charset="0"/>
            </a:endParaRPr>
          </a:p>
          <a:p>
            <a:pPr marL="0" indent="0">
              <a:buNone/>
            </a:pPr>
            <a:r>
              <a:rPr lang="en-ZA" sz="1500" dirty="0" smtClean="0">
                <a:latin typeface="Arial" panose="020B0604020202020204" pitchFamily="34" charset="0"/>
                <a:cs typeface="Arial" panose="020B0604020202020204" pitchFamily="34" charset="0"/>
              </a:rPr>
              <a:t>A</a:t>
            </a:r>
            <a:r>
              <a:rPr lang="en-US" sz="1500" dirty="0" smtClean="0">
                <a:latin typeface="Arial" panose="020B0604020202020204" pitchFamily="34" charset="0"/>
                <a:cs typeface="Arial" panose="020B0604020202020204" pitchFamily="34" charset="0"/>
              </a:rPr>
              <a:t>n idea is to </a:t>
            </a:r>
            <a:r>
              <a:rPr lang="en-ZA" sz="1500" dirty="0" smtClean="0">
                <a:latin typeface="Arial" panose="020B0604020202020204" pitchFamily="34" charset="0"/>
                <a:cs typeface="Arial" panose="020B0604020202020204" pitchFamily="34" charset="0"/>
              </a:rPr>
              <a:t>look </a:t>
            </a:r>
            <a:r>
              <a:rPr lang="en-ZA" sz="1500" dirty="0">
                <a:latin typeface="Arial" panose="020B0604020202020204" pitchFamily="34" charset="0"/>
                <a:cs typeface="Arial" panose="020B0604020202020204" pitchFamily="34" charset="0"/>
              </a:rPr>
              <a:t>up at the ceiling to get a better </a:t>
            </a:r>
            <a:r>
              <a:rPr lang="en-US" sz="1500" dirty="0" smtClean="0">
                <a:latin typeface="Arial" panose="020B0604020202020204" pitchFamily="34" charset="0"/>
                <a:cs typeface="Arial" panose="020B0604020202020204" pitchFamily="34" charset="0"/>
              </a:rPr>
              <a:t>indication</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of the floor size and </a:t>
            </a:r>
            <a:r>
              <a:rPr lang="en-ZA" sz="1500" dirty="0" smtClean="0">
                <a:latin typeface="Arial" panose="020B0604020202020204" pitchFamily="34" charset="0"/>
                <a:cs typeface="Arial" panose="020B0604020202020204" pitchFamily="34" charset="0"/>
              </a:rPr>
              <a:t>layout</a:t>
            </a:r>
            <a:r>
              <a:rPr lang="en-US" sz="1500" dirty="0" smtClean="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Look </a:t>
            </a:r>
            <a:r>
              <a:rPr lang="en-ZA" sz="1500" dirty="0">
                <a:latin typeface="Arial" panose="020B0604020202020204" pitchFamily="34" charset="0"/>
                <a:cs typeface="Arial" panose="020B0604020202020204" pitchFamily="34" charset="0"/>
              </a:rPr>
              <a:t>at where the electrical outlets and TV connecters are actually located, </a:t>
            </a:r>
            <a:r>
              <a:rPr lang="en-US" sz="1500" dirty="0" smtClean="0">
                <a:latin typeface="Arial" panose="020B0604020202020204" pitchFamily="34" charset="0"/>
                <a:cs typeface="Arial" panose="020B0604020202020204" pitchFamily="34" charset="0"/>
              </a:rPr>
              <a:t>because </a:t>
            </a:r>
            <a:r>
              <a:rPr lang="en-ZA" sz="1500" dirty="0" smtClean="0">
                <a:latin typeface="Arial" panose="020B0604020202020204" pitchFamily="34" charset="0"/>
                <a:cs typeface="Arial" panose="020B0604020202020204" pitchFamily="34" charset="0"/>
              </a:rPr>
              <a:t>when </a:t>
            </a:r>
            <a:r>
              <a:rPr lang="en-ZA" sz="1500" dirty="0">
                <a:latin typeface="Arial" panose="020B0604020202020204" pitchFamily="34" charset="0"/>
                <a:cs typeface="Arial" panose="020B0604020202020204" pitchFamily="34" charset="0"/>
              </a:rPr>
              <a:t>the property is staged, the TV and lamps are just placed in the ideal position but not necessarily where </a:t>
            </a:r>
            <a:r>
              <a:rPr lang="en-ZA" sz="1500" dirty="0" smtClean="0">
                <a:latin typeface="Arial" panose="020B0604020202020204" pitchFamily="34" charset="0"/>
                <a:cs typeface="Arial" panose="020B0604020202020204" pitchFamily="34" charset="0"/>
              </a:rPr>
              <a:t>the</a:t>
            </a:r>
            <a:r>
              <a:rPr lang="en-US" sz="1500" dirty="0" smtClean="0">
                <a:latin typeface="Arial" panose="020B0604020202020204" pitchFamily="34" charset="0"/>
                <a:cs typeface="Arial" panose="020B0604020202020204" pitchFamily="34" charset="0"/>
              </a:rPr>
              <a:t>re</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is a power plug or a TV connection. </a:t>
            </a:r>
            <a:r>
              <a:rPr lang="en-US" sz="1500" dirty="0" smtClean="0">
                <a:latin typeface="Arial" panose="020B0604020202020204" pitchFamily="34" charset="0"/>
                <a:cs typeface="Arial" panose="020B0604020202020204" pitchFamily="34" charset="0"/>
              </a:rPr>
              <a:t>There is much more to look for, but these are a few pointers.     </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55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42899" y="232568"/>
            <a:ext cx="6172200" cy="765175"/>
          </a:xfrm>
        </p:spPr>
        <p:txBody>
          <a:bodyPr/>
          <a:lstStyle/>
          <a:p>
            <a:pPr eaLnBrk="1" hangingPunct="1"/>
            <a:r>
              <a:rPr lang="en-US" altLang="en-US" sz="3000" b="1" dirty="0">
                <a:solidFill>
                  <a:schemeClr val="bg1"/>
                </a:solidFill>
                <a:latin typeface="Georgia" panose="02040502050405020303" pitchFamily="18" charset="0"/>
              </a:rPr>
              <a:t>6. Your Requirements </a:t>
            </a:r>
            <a:r>
              <a:rPr lang="en-US" altLang="en-US" sz="3000" b="1" dirty="0" smtClean="0">
                <a:solidFill>
                  <a:schemeClr val="bg1"/>
                </a:solidFill>
                <a:latin typeface="Georgia" panose="02040502050405020303" pitchFamily="18" charset="0"/>
              </a:rPr>
              <a:t> </a:t>
            </a:r>
            <a:r>
              <a:rPr lang="en-US" altLang="en-US" sz="3000" b="1" dirty="0">
                <a:solidFill>
                  <a:schemeClr val="bg1"/>
                </a:solidFill>
                <a:latin typeface="Georgia" panose="02040502050405020303" pitchFamily="18" charset="0"/>
              </a:rPr>
              <a:t/>
            </a:r>
            <a:br>
              <a:rPr lang="en-US" altLang="en-US" sz="3000" b="1" dirty="0">
                <a:solidFill>
                  <a:schemeClr val="bg1"/>
                </a:solidFill>
                <a:latin typeface="Georgia" panose="02040502050405020303" pitchFamily="18" charset="0"/>
              </a:rPr>
            </a:br>
            <a:r>
              <a:rPr lang="en-US" altLang="en-US" sz="3000" b="1" dirty="0">
                <a:solidFill>
                  <a:schemeClr val="bg1"/>
                </a:solidFill>
                <a:latin typeface="Georgia" panose="02040502050405020303" pitchFamily="18" charset="0"/>
              </a:rPr>
              <a:t>Be Specific with your Agent</a:t>
            </a: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ZA" sz="1500" dirty="0">
                <a:latin typeface="Arial" panose="020B0604020202020204" pitchFamily="34" charset="0"/>
                <a:cs typeface="Arial" panose="020B0604020202020204" pitchFamily="34" charset="0"/>
              </a:rPr>
              <a:t>We all have </a:t>
            </a:r>
            <a:r>
              <a:rPr lang="en-ZA" sz="1500" dirty="0" smtClean="0">
                <a:latin typeface="Arial" panose="020B0604020202020204" pitchFamily="34" charset="0"/>
                <a:cs typeface="Arial" panose="020B0604020202020204" pitchFamily="34" charset="0"/>
              </a:rPr>
              <a:t>a</a:t>
            </a:r>
            <a:r>
              <a:rPr lang="en-US" sz="1500" dirty="0" smtClean="0">
                <a:latin typeface="Arial" panose="020B0604020202020204" pitchFamily="34" charset="0"/>
                <a:cs typeface="Arial" panose="020B0604020202020204" pitchFamily="34" charset="0"/>
              </a:rPr>
              <a:t> desired </a:t>
            </a:r>
            <a:r>
              <a:rPr lang="en-ZA" sz="1500" dirty="0" smtClean="0">
                <a:latin typeface="Arial" panose="020B0604020202020204" pitchFamily="34" charset="0"/>
                <a:cs typeface="Arial" panose="020B0604020202020204" pitchFamily="34" charset="0"/>
              </a:rPr>
              <a:t>wish </a:t>
            </a:r>
            <a:r>
              <a:rPr lang="en-ZA" sz="1500" dirty="0">
                <a:latin typeface="Arial" panose="020B0604020202020204" pitchFamily="34" charset="0"/>
                <a:cs typeface="Arial" panose="020B0604020202020204" pitchFamily="34" charset="0"/>
              </a:rPr>
              <a:t>list of what we would love to have in </a:t>
            </a:r>
            <a:r>
              <a:rPr lang="en-US" sz="1500" dirty="0">
                <a:latin typeface="Arial" panose="020B0604020202020204" pitchFamily="34" charset="0"/>
                <a:cs typeface="Arial" panose="020B0604020202020204" pitchFamily="34" charset="0"/>
              </a:rPr>
              <a:t>a</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new home; </a:t>
            </a:r>
            <a:r>
              <a:rPr lang="en-ZA" sz="1500" dirty="0" smtClean="0">
                <a:latin typeface="Arial" panose="020B0604020202020204" pitchFamily="34" charset="0"/>
                <a:cs typeface="Arial" panose="020B0604020202020204" pitchFamily="34" charset="0"/>
              </a:rPr>
              <a:t>however</a:t>
            </a:r>
            <a:r>
              <a:rPr lang="en-US" sz="1500" dirty="0" smtClean="0">
                <a:latin typeface="Arial" panose="020B0604020202020204" pitchFamily="34" charset="0"/>
                <a:cs typeface="Arial" panose="020B0604020202020204" pitchFamily="34" charset="0"/>
              </a:rPr>
              <a:t> sometimes </a:t>
            </a:r>
            <a:r>
              <a:rPr lang="en-ZA" sz="1500" dirty="0" smtClean="0">
                <a:latin typeface="Arial" panose="020B0604020202020204" pitchFamily="34" charset="0"/>
                <a:cs typeface="Arial" panose="020B0604020202020204" pitchFamily="34" charset="0"/>
              </a:rPr>
              <a:t>budgets </a:t>
            </a:r>
            <a:r>
              <a:rPr lang="en-ZA" sz="1500" dirty="0">
                <a:latin typeface="Arial" panose="020B0604020202020204" pitchFamily="34" charset="0"/>
                <a:cs typeface="Arial" panose="020B0604020202020204" pitchFamily="34" charset="0"/>
              </a:rPr>
              <a:t>don’t always allow for everything </a:t>
            </a:r>
            <a:r>
              <a:rPr lang="en-ZA" sz="1500" dirty="0" smtClean="0">
                <a:latin typeface="Arial" panose="020B0604020202020204" pitchFamily="34" charset="0"/>
                <a:cs typeface="Arial" panose="020B0604020202020204" pitchFamily="34" charset="0"/>
              </a:rPr>
              <a:t>on</a:t>
            </a:r>
            <a:r>
              <a:rPr lang="en-US" sz="1500" dirty="0" smtClean="0">
                <a:latin typeface="Arial" panose="020B0604020202020204" pitchFamily="34" charset="0"/>
                <a:cs typeface="Arial" panose="020B0604020202020204" pitchFamily="34" charset="0"/>
              </a:rPr>
              <a:t> our</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personal wish list.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 trick is to compromise </a:t>
            </a:r>
            <a:r>
              <a:rPr lang="en-ZA" sz="1500" dirty="0" smtClean="0">
                <a:latin typeface="Arial" panose="020B0604020202020204" pitchFamily="34" charset="0"/>
                <a:cs typeface="Arial" panose="020B0604020202020204" pitchFamily="34" charset="0"/>
              </a:rPr>
              <a:t>now</a:t>
            </a:r>
            <a:r>
              <a:rPr lang="en-US" sz="1500" dirty="0" smtClean="0">
                <a:latin typeface="Arial" panose="020B0604020202020204" pitchFamily="34" charset="0"/>
                <a:cs typeface="Arial" panose="020B0604020202020204" pitchFamily="34" charset="0"/>
              </a:rPr>
              <a: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on things that </a:t>
            </a:r>
            <a:r>
              <a:rPr lang="en-ZA" sz="1500" dirty="0" smtClean="0">
                <a:latin typeface="Arial" panose="020B0604020202020204" pitchFamily="34" charset="0"/>
                <a:cs typeface="Arial" panose="020B0604020202020204" pitchFamily="34" charset="0"/>
              </a:rPr>
              <a:t>can</a:t>
            </a:r>
            <a:r>
              <a:rPr lang="en-US" sz="1500" dirty="0" smtClean="0">
                <a:latin typeface="Arial" panose="020B0604020202020204" pitchFamily="34" charset="0"/>
                <a:cs typeface="Arial" panose="020B0604020202020204" pitchFamily="34" charset="0"/>
              </a:rPr>
              <a:t> be </a:t>
            </a:r>
            <a:r>
              <a:rPr lang="en-ZA" sz="1500" dirty="0" smtClean="0">
                <a:latin typeface="Arial" panose="020B0604020202020204" pitchFamily="34" charset="0"/>
                <a:cs typeface="Arial" panose="020B0604020202020204" pitchFamily="34" charset="0"/>
              </a:rPr>
              <a:t>remedied </a:t>
            </a:r>
            <a:r>
              <a:rPr lang="en-ZA" sz="1500" dirty="0">
                <a:latin typeface="Arial" panose="020B0604020202020204" pitchFamily="34" charset="0"/>
                <a:cs typeface="Arial" panose="020B0604020202020204" pitchFamily="34" charset="0"/>
              </a:rPr>
              <a:t>later. </a:t>
            </a:r>
            <a:r>
              <a:rPr lang="en-US" sz="1500" dirty="0" smtClean="0">
                <a:latin typeface="Arial" panose="020B0604020202020204" pitchFamily="34" charset="0"/>
                <a:cs typeface="Arial" panose="020B0604020202020204" pitchFamily="34" charset="0"/>
              </a:rPr>
              <a:t>For example, </a:t>
            </a:r>
            <a:r>
              <a:rPr lang="en-US" sz="1500" dirty="0">
                <a:latin typeface="Arial" panose="020B0604020202020204" pitchFamily="34" charset="0"/>
                <a:cs typeface="Arial" panose="020B0604020202020204" pitchFamily="34" charset="0"/>
              </a:rPr>
              <a:t>y</a:t>
            </a:r>
            <a:r>
              <a:rPr lang="en-ZA" sz="1500" dirty="0" smtClean="0">
                <a:latin typeface="Arial" panose="020B0604020202020204" pitchFamily="34" charset="0"/>
                <a:cs typeface="Arial" panose="020B0604020202020204" pitchFamily="34" charset="0"/>
              </a:rPr>
              <a:t>ou </a:t>
            </a:r>
            <a:r>
              <a:rPr lang="en-ZA" sz="1500" dirty="0">
                <a:latin typeface="Arial" panose="020B0604020202020204" pitchFamily="34" charset="0"/>
                <a:cs typeface="Arial" panose="020B0604020202020204" pitchFamily="34" charset="0"/>
              </a:rPr>
              <a:t>might not love the bathroom today, </a:t>
            </a:r>
            <a:r>
              <a:rPr lang="en-ZA" sz="1500" dirty="0" smtClean="0">
                <a:latin typeface="Arial" panose="020B0604020202020204" pitchFamily="34" charset="0"/>
                <a:cs typeface="Arial" panose="020B0604020202020204" pitchFamily="34" charset="0"/>
              </a:rPr>
              <a:t>however</a:t>
            </a:r>
            <a:r>
              <a:rPr lang="en-US" sz="1500" dirty="0" smtClean="0">
                <a:latin typeface="Arial" panose="020B0604020202020204" pitchFamily="34" charset="0"/>
                <a:cs typeface="Arial" panose="020B0604020202020204" pitchFamily="34" charset="0"/>
              </a:rPr>
              <a: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updating a bathroom at a later stage </a:t>
            </a:r>
            <a:r>
              <a:rPr lang="en-US" sz="1500" dirty="0" smtClean="0">
                <a:latin typeface="Arial" panose="020B0604020202020204" pitchFamily="34" charset="0"/>
                <a:cs typeface="Arial" panose="020B0604020202020204" pitchFamily="34" charset="0"/>
              </a:rPr>
              <a:t>does not </a:t>
            </a:r>
            <a:r>
              <a:rPr lang="en-ZA" sz="1500" dirty="0" smtClean="0">
                <a:latin typeface="Arial" panose="020B0604020202020204" pitchFamily="34" charset="0"/>
                <a:cs typeface="Arial" panose="020B0604020202020204" pitchFamily="34" charset="0"/>
              </a:rPr>
              <a:t>affect </a:t>
            </a:r>
            <a:r>
              <a:rPr lang="en-ZA" sz="1500" dirty="0">
                <a:latin typeface="Arial" panose="020B0604020202020204" pitchFamily="34" charset="0"/>
                <a:cs typeface="Arial" panose="020B0604020202020204" pitchFamily="34" charset="0"/>
              </a:rPr>
              <a:t>your ability to live in the house during the update.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D</a:t>
            </a:r>
            <a:r>
              <a:rPr lang="en-ZA" sz="1500" dirty="0" smtClean="0">
                <a:latin typeface="Arial" panose="020B0604020202020204" pitchFamily="34" charset="0"/>
                <a:cs typeface="Arial" panose="020B0604020202020204" pitchFamily="34" charset="0"/>
              </a:rPr>
              <a:t>o</a:t>
            </a:r>
            <a:r>
              <a:rPr lang="en-US" sz="1500" dirty="0" smtClean="0">
                <a:latin typeface="Arial" panose="020B0604020202020204" pitchFamily="34" charset="0"/>
                <a:cs typeface="Arial" panose="020B0604020202020204" pitchFamily="34" charset="0"/>
              </a:rPr>
              <a:t> not </a:t>
            </a:r>
            <a:r>
              <a:rPr lang="en-ZA" sz="1500" dirty="0" smtClean="0">
                <a:latin typeface="Arial" panose="020B0604020202020204" pitchFamily="34" charset="0"/>
                <a:cs typeface="Arial" panose="020B0604020202020204" pitchFamily="34" charset="0"/>
              </a:rPr>
              <a:t>compromise </a:t>
            </a:r>
            <a:r>
              <a:rPr lang="en-ZA" sz="1500" dirty="0">
                <a:latin typeface="Arial" panose="020B0604020202020204" pitchFamily="34" charset="0"/>
                <a:cs typeface="Arial" panose="020B0604020202020204" pitchFamily="34" charset="0"/>
              </a:rPr>
              <a:t>on things that can’t be changed, such as the location or accessibility. When you meet with your agent, make sure you explain your “non-negotiable” items.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If your agent is aware of this, we have ways of checking, prior </a:t>
            </a:r>
            <a:r>
              <a:rPr lang="en-ZA" sz="1500" dirty="0" smtClean="0">
                <a:latin typeface="Arial" panose="020B0604020202020204" pitchFamily="34" charset="0"/>
                <a:cs typeface="Arial" panose="020B0604020202020204" pitchFamily="34" charset="0"/>
              </a:rPr>
              <a:t>to</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visiting any home. This will eliminate </a:t>
            </a:r>
            <a:r>
              <a:rPr lang="en-ZA" sz="1500" dirty="0" smtClean="0">
                <a:latin typeface="Arial" panose="020B0604020202020204" pitchFamily="34" charset="0"/>
                <a:cs typeface="Arial" panose="020B0604020202020204" pitchFamily="34" charset="0"/>
              </a:rPr>
              <a:t>waste</a:t>
            </a:r>
            <a:r>
              <a:rPr lang="en-US" sz="1500" dirty="0" smtClean="0">
                <a:latin typeface="Arial" panose="020B0604020202020204" pitchFamily="34" charset="0"/>
                <a:cs typeface="Arial" panose="020B0604020202020204" pitchFamily="34" charset="0"/>
              </a:rPr>
              <a:t>d </a:t>
            </a:r>
            <a:r>
              <a:rPr lang="en-ZA" sz="1500" dirty="0" smtClean="0">
                <a:latin typeface="Arial" panose="020B0604020202020204" pitchFamily="34" charset="0"/>
                <a:cs typeface="Arial" panose="020B0604020202020204" pitchFamily="34" charset="0"/>
              </a:rPr>
              <a:t>time </a:t>
            </a:r>
            <a:r>
              <a:rPr lang="en-US" sz="1500" dirty="0" smtClean="0">
                <a:latin typeface="Arial" panose="020B0604020202020204" pitchFamily="34" charset="0"/>
                <a:cs typeface="Arial" panose="020B0604020202020204" pitchFamily="34" charset="0"/>
              </a:rPr>
              <a:t>spent showing</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you </a:t>
            </a:r>
            <a:r>
              <a:rPr lang="en-ZA" sz="1500" dirty="0" smtClean="0">
                <a:latin typeface="Arial" panose="020B0604020202020204" pitchFamily="34" charset="0"/>
                <a:cs typeface="Arial" panose="020B0604020202020204" pitchFamily="34" charset="0"/>
              </a:rPr>
              <a:t>homes </a:t>
            </a:r>
            <a:r>
              <a:rPr lang="en-ZA" sz="1500" dirty="0">
                <a:latin typeface="Arial" panose="020B0604020202020204" pitchFamily="34" charset="0"/>
                <a:cs typeface="Arial" panose="020B0604020202020204" pitchFamily="34" charset="0"/>
              </a:rPr>
              <a:t>that we know do not fit your </a:t>
            </a:r>
            <a:r>
              <a:rPr lang="en-US" sz="1500" dirty="0" smtClean="0">
                <a:latin typeface="Arial" panose="020B0604020202020204" pitchFamily="34" charset="0"/>
                <a:cs typeface="Arial" panose="020B0604020202020204" pitchFamily="34" charset="0"/>
              </a:rPr>
              <a:t>particular search </a:t>
            </a:r>
            <a:r>
              <a:rPr lang="en-ZA" sz="1500" dirty="0" smtClean="0">
                <a:latin typeface="Arial" panose="020B0604020202020204" pitchFamily="34" charset="0"/>
                <a:cs typeface="Arial" panose="020B0604020202020204" pitchFamily="34" charset="0"/>
              </a:rPr>
              <a:t>criteria</a:t>
            </a:r>
            <a:r>
              <a:rPr lang="en-ZA" sz="1500" dirty="0">
                <a:latin typeface="Arial" panose="020B0604020202020204" pitchFamily="34" charset="0"/>
                <a:cs typeface="Arial" panose="020B0604020202020204" pitchFamily="34" charset="0"/>
              </a:rPr>
              <a:t>.</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36264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42899" y="232568"/>
            <a:ext cx="6172200" cy="765175"/>
          </a:xfrm>
        </p:spPr>
        <p:txBody>
          <a:bodyPr/>
          <a:lstStyle/>
          <a:p>
            <a:pPr eaLnBrk="1" hangingPunct="1"/>
            <a:r>
              <a:rPr lang="en-US" altLang="en-US" sz="3000" b="1" dirty="0">
                <a:solidFill>
                  <a:schemeClr val="bg1"/>
                </a:solidFill>
                <a:latin typeface="Georgia" panose="02040502050405020303" pitchFamily="18" charset="0"/>
              </a:rPr>
              <a:t>7. </a:t>
            </a:r>
            <a:r>
              <a:rPr lang="en-US" altLang="en-US" sz="3000" b="1" dirty="0" smtClean="0">
                <a:solidFill>
                  <a:schemeClr val="bg1"/>
                </a:solidFill>
                <a:latin typeface="Georgia" panose="02040502050405020303" pitchFamily="18" charset="0"/>
              </a:rPr>
              <a:t>School Districts? </a:t>
            </a:r>
          </a:p>
          <a:p>
            <a:pPr eaLnBrk="1" hangingPunct="1"/>
            <a:r>
              <a:rPr lang="en-US" altLang="en-US" sz="3000" b="1" dirty="0" smtClean="0">
                <a:solidFill>
                  <a:schemeClr val="bg1"/>
                </a:solidFill>
                <a:latin typeface="Georgia" panose="02040502050405020303" pitchFamily="18" charset="0"/>
              </a:rPr>
              <a:t>Are they a Must for You?</a:t>
            </a:r>
            <a:endParaRPr lang="en-US" altLang="en-US" sz="3000"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US" sz="1500" dirty="0">
                <a:latin typeface="Arial" panose="020B0604020202020204" pitchFamily="34" charset="0"/>
                <a:cs typeface="Arial" panose="020B0604020202020204" pitchFamily="34" charset="0"/>
              </a:rPr>
              <a:t>I</a:t>
            </a:r>
            <a:r>
              <a:rPr lang="en-ZA" sz="1500" dirty="0" smtClean="0">
                <a:latin typeface="Arial" panose="020B0604020202020204" pitchFamily="34" charset="0"/>
                <a:cs typeface="Arial" panose="020B0604020202020204" pitchFamily="34" charset="0"/>
              </a:rPr>
              <a:t>f </a:t>
            </a:r>
            <a:r>
              <a:rPr lang="en-ZA" sz="1500" dirty="0">
                <a:latin typeface="Arial" panose="020B0604020202020204" pitchFamily="34" charset="0"/>
                <a:cs typeface="Arial" panose="020B0604020202020204" pitchFamily="34" charset="0"/>
              </a:rPr>
              <a:t>you </a:t>
            </a:r>
            <a:r>
              <a:rPr lang="en-ZA" sz="1500" dirty="0" smtClean="0">
                <a:latin typeface="Arial" panose="020B0604020202020204" pitchFamily="34" charset="0"/>
                <a:cs typeface="Arial" panose="020B0604020202020204" pitchFamily="34" charset="0"/>
              </a:rPr>
              <a:t>have </a:t>
            </a:r>
            <a:r>
              <a:rPr lang="en-US" sz="1500" dirty="0" smtClean="0">
                <a:latin typeface="Arial" panose="020B0604020202020204" pitchFamily="34" charset="0"/>
                <a:cs typeface="Arial" panose="020B0604020202020204" pitchFamily="34" charset="0"/>
              </a:rPr>
              <a:t>school aged children </a:t>
            </a:r>
            <a:r>
              <a:rPr lang="en-ZA" sz="1500" dirty="0" smtClean="0">
                <a:latin typeface="Arial" panose="020B0604020202020204" pitchFamily="34" charset="0"/>
                <a:cs typeface="Arial" panose="020B0604020202020204" pitchFamily="34" charset="0"/>
              </a:rPr>
              <a:t>or </a:t>
            </a:r>
            <a:r>
              <a:rPr lang="en-ZA" sz="1500" dirty="0">
                <a:latin typeface="Arial" panose="020B0604020202020204" pitchFamily="34" charset="0"/>
                <a:cs typeface="Arial" panose="020B0604020202020204" pitchFamily="34" charset="0"/>
              </a:rPr>
              <a:t>plan on </a:t>
            </a:r>
            <a:r>
              <a:rPr lang="en-US" sz="1500" dirty="0" smtClean="0">
                <a:latin typeface="Arial" panose="020B0604020202020204" pitchFamily="34" charset="0"/>
                <a:cs typeface="Arial" panose="020B0604020202020204" pitchFamily="34" charset="0"/>
              </a:rPr>
              <a:t>starting a family</a:t>
            </a:r>
            <a:r>
              <a:rPr lang="en-ZA" sz="1500" dirty="0" smtClean="0">
                <a:latin typeface="Arial" panose="020B0604020202020204" pitchFamily="34" charset="0"/>
                <a:cs typeface="Arial" panose="020B0604020202020204" pitchFamily="34" charset="0"/>
              </a:rPr>
              <a:t>, o</a:t>
            </a:r>
            <a:r>
              <a:rPr lang="en-US" sz="1500" dirty="0" smtClean="0">
                <a:latin typeface="Arial" panose="020B0604020202020204" pitchFamily="34" charset="0"/>
                <a:cs typeface="Arial" panose="020B0604020202020204" pitchFamily="34" charset="0"/>
              </a:rPr>
              <a:t>r you may </a:t>
            </a:r>
            <a:r>
              <a:rPr lang="en-ZA" sz="1500" dirty="0" smtClean="0">
                <a:latin typeface="Arial" panose="020B0604020202020204" pitchFamily="34" charset="0"/>
                <a:cs typeface="Arial" panose="020B0604020202020204" pitchFamily="34" charset="0"/>
              </a:rPr>
              <a:t>be </a:t>
            </a:r>
            <a:r>
              <a:rPr lang="en-ZA" sz="1500" dirty="0">
                <a:latin typeface="Arial" panose="020B0604020202020204" pitchFamily="34" charset="0"/>
                <a:cs typeface="Arial" panose="020B0604020202020204" pitchFamily="34" charset="0"/>
              </a:rPr>
              <a:t>empty nesters, the fact is that a property </a:t>
            </a:r>
            <a:r>
              <a:rPr lang="en-ZA" sz="1500" dirty="0" smtClean="0">
                <a:latin typeface="Arial" panose="020B0604020202020204" pitchFamily="34" charset="0"/>
                <a:cs typeface="Arial" panose="020B0604020202020204" pitchFamily="34" charset="0"/>
              </a:rPr>
              <a:t>in </a:t>
            </a:r>
            <a:r>
              <a:rPr lang="en-ZA" sz="1500" dirty="0">
                <a:latin typeface="Arial" panose="020B0604020202020204" pitchFamily="34" charset="0"/>
                <a:cs typeface="Arial" panose="020B0604020202020204" pitchFamily="34" charset="0"/>
              </a:rPr>
              <a:t>a highly rated school district will always appeal more to buyers in general, for future resale value.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Those with children will normally </a:t>
            </a:r>
            <a:r>
              <a:rPr lang="en-ZA" sz="1500" dirty="0" smtClean="0">
                <a:latin typeface="Arial" panose="020B0604020202020204" pitchFamily="34" charset="0"/>
                <a:cs typeface="Arial" panose="020B0604020202020204" pitchFamily="34" charset="0"/>
              </a:rPr>
              <a:t>scout</a:t>
            </a:r>
            <a:r>
              <a:rPr lang="en-US" sz="1500" dirty="0" smtClean="0">
                <a:latin typeface="Arial" panose="020B0604020202020204" pitchFamily="34" charset="0"/>
                <a:cs typeface="Arial" panose="020B0604020202020204" pitchFamily="34" charset="0"/>
              </a:rPr>
              <a:t> out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the school districts that best fit their needs. This includes schools that </a:t>
            </a:r>
            <a:r>
              <a:rPr lang="en-US" sz="1500" dirty="0" smtClean="0">
                <a:latin typeface="Arial" panose="020B0604020202020204" pitchFamily="34" charset="0"/>
                <a:cs typeface="Arial" panose="020B0604020202020204" pitchFamily="34" charset="0"/>
              </a:rPr>
              <a:t>have programs designed for </a:t>
            </a:r>
            <a:r>
              <a:rPr lang="en-ZA" sz="1500" dirty="0" smtClean="0">
                <a:latin typeface="Arial" panose="020B0604020202020204" pitchFamily="34" charset="0"/>
                <a:cs typeface="Arial" panose="020B0604020202020204" pitchFamily="34" charset="0"/>
              </a:rPr>
              <a:t>special </a:t>
            </a:r>
            <a:r>
              <a:rPr lang="en-ZA" sz="1500" dirty="0">
                <a:latin typeface="Arial" panose="020B0604020202020204" pitchFamily="34" charset="0"/>
                <a:cs typeface="Arial" panose="020B0604020202020204" pitchFamily="34" charset="0"/>
              </a:rPr>
              <a:t>needs or gifted children.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Fact is, properties in sought after school zoned areas usually command a higher selling price. Remember that if you are buying a 1-2 bedroom home/condo near your place of work, </a:t>
            </a:r>
            <a:r>
              <a:rPr lang="en-ZA" sz="1500" dirty="0" smtClean="0">
                <a:latin typeface="Arial" panose="020B0604020202020204" pitchFamily="34" charset="0"/>
                <a:cs typeface="Arial" panose="020B0604020202020204" pitchFamily="34" charset="0"/>
              </a:rPr>
              <a:t>th</a:t>
            </a:r>
            <a:r>
              <a:rPr lang="en-US" sz="1500" dirty="0" smtClean="0">
                <a:latin typeface="Arial" panose="020B0604020202020204" pitchFamily="34" charset="0"/>
                <a:cs typeface="Arial" panose="020B0604020202020204" pitchFamily="34" charset="0"/>
              </a:rPr>
              <a:t>en</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this is not something you need to consider as it is unlikely a family will be buying your home/condo when you want to sell.</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 above scenario typically applies more to empty nesters or college students.</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286584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1230313"/>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21564" y="232568"/>
            <a:ext cx="6172200" cy="765175"/>
          </a:xfrm>
        </p:spPr>
        <p:txBody>
          <a:bodyPr/>
          <a:lstStyle/>
          <a:p>
            <a:pPr eaLnBrk="1" hangingPunct="1"/>
            <a:r>
              <a:rPr lang="en-US" altLang="en-US" sz="3000" b="1" dirty="0">
                <a:solidFill>
                  <a:schemeClr val="bg1"/>
                </a:solidFill>
                <a:latin typeface="Georgia" panose="02040502050405020303" pitchFamily="18" charset="0"/>
              </a:rPr>
              <a:t>8. </a:t>
            </a:r>
            <a:r>
              <a:rPr lang="en-US" altLang="en-US" sz="3000" b="1" dirty="0" smtClean="0">
                <a:solidFill>
                  <a:schemeClr val="bg1"/>
                </a:solidFill>
                <a:latin typeface="Georgia" panose="02040502050405020303" pitchFamily="18" charset="0"/>
              </a:rPr>
              <a:t>Seeking a Bargain in </a:t>
            </a:r>
          </a:p>
          <a:p>
            <a:pPr eaLnBrk="1" hangingPunct="1"/>
            <a:r>
              <a:rPr lang="en-US" altLang="en-US" sz="3000" b="1" dirty="0" smtClean="0">
                <a:solidFill>
                  <a:schemeClr val="bg1"/>
                </a:solidFill>
                <a:latin typeface="Georgia" panose="02040502050405020303" pitchFamily="18" charset="0"/>
              </a:rPr>
              <a:t>Sought After Neighborhoods </a:t>
            </a:r>
            <a:endParaRPr lang="en-US" altLang="en-US" sz="3000"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146304" y="1322635"/>
            <a:ext cx="6522720" cy="5443538"/>
          </a:xfrm>
        </p:spPr>
        <p:txBody>
          <a:bodyPr rtlCol="0">
            <a:noAutofit/>
          </a:bodyPr>
          <a:lstStyle/>
          <a:p>
            <a:pPr marL="0" indent="0">
              <a:buNone/>
            </a:pPr>
            <a:r>
              <a:rPr lang="en-US" sz="1500" dirty="0" smtClean="0">
                <a:latin typeface="Arial" panose="020B0604020202020204" pitchFamily="34" charset="0"/>
                <a:cs typeface="Arial" panose="020B0604020202020204" pitchFamily="34" charset="0"/>
              </a:rPr>
              <a:t>It is a common thought </a:t>
            </a:r>
            <a:r>
              <a:rPr lang="en-ZA" sz="1500" dirty="0" smtClean="0">
                <a:latin typeface="Arial" panose="020B0604020202020204" pitchFamily="34" charset="0"/>
                <a:cs typeface="Arial" panose="020B0604020202020204" pitchFamily="34" charset="0"/>
              </a:rPr>
              <a:t>to </a:t>
            </a:r>
            <a:r>
              <a:rPr lang="en-ZA" sz="1500" dirty="0">
                <a:latin typeface="Arial" panose="020B0604020202020204" pitchFamily="34" charset="0"/>
                <a:cs typeface="Arial" panose="020B0604020202020204" pitchFamily="34" charset="0"/>
              </a:rPr>
              <a:t>buy the </a:t>
            </a:r>
            <a:r>
              <a:rPr lang="en-US" sz="1500" dirty="0" smtClean="0">
                <a:latin typeface="Arial" panose="020B0604020202020204" pitchFamily="34" charset="0"/>
                <a:cs typeface="Arial" panose="020B0604020202020204" pitchFamily="34" charset="0"/>
              </a:rPr>
              <a:t>lowest</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priced house in the best </a:t>
            </a:r>
            <a:r>
              <a:rPr lang="en-ZA" sz="1500" dirty="0" smtClean="0">
                <a:latin typeface="Arial" panose="020B0604020202020204" pitchFamily="34" charset="0"/>
                <a:cs typeface="Arial" panose="020B0604020202020204" pitchFamily="34" charset="0"/>
              </a:rPr>
              <a:t>are</a:t>
            </a:r>
            <a:r>
              <a:rPr lang="en-US" sz="1500" dirty="0" smtClean="0">
                <a:latin typeface="Arial" panose="020B0604020202020204" pitchFamily="34" charset="0"/>
                <a:cs typeface="Arial" panose="020B0604020202020204" pitchFamily="34" charset="0"/>
              </a:rPr>
              <a:t>a.</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In most </a:t>
            </a:r>
            <a:r>
              <a:rPr lang="en-US" sz="1500" dirty="0" smtClean="0">
                <a:latin typeface="Arial" panose="020B0604020202020204" pitchFamily="34" charset="0"/>
                <a:cs typeface="Arial" panose="020B0604020202020204" pitchFamily="34" charset="0"/>
              </a:rPr>
              <a:t>instances, </a:t>
            </a:r>
            <a:r>
              <a:rPr lang="en-ZA" sz="1500" dirty="0" smtClean="0">
                <a:latin typeface="Arial" panose="020B0604020202020204" pitchFamily="34" charset="0"/>
                <a:cs typeface="Arial" panose="020B0604020202020204" pitchFamily="34" charset="0"/>
              </a:rPr>
              <a:t>this</a:t>
            </a:r>
            <a:r>
              <a:rPr lang="en-US" sz="1500" dirty="0" smtClean="0">
                <a:latin typeface="Arial" panose="020B0604020202020204" pitchFamily="34" charset="0"/>
                <a:cs typeface="Arial" panose="020B0604020202020204" pitchFamily="34" charset="0"/>
              </a:rPr>
              <a:t> idea</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may not necessarily work out </a:t>
            </a:r>
            <a:r>
              <a:rPr lang="en-ZA" sz="1500" dirty="0" smtClean="0">
                <a:latin typeface="Arial" panose="020B0604020202020204" pitchFamily="34" charset="0"/>
                <a:cs typeface="Arial" panose="020B0604020202020204" pitchFamily="34" charset="0"/>
              </a:rPr>
              <a:t>being</a:t>
            </a:r>
            <a:r>
              <a:rPr lang="en-US" sz="1500" dirty="0" smtClean="0">
                <a:latin typeface="Arial" panose="020B0604020202020204" pitchFamily="34" charset="0"/>
                <a:cs typeface="Arial" panose="020B0604020202020204" pitchFamily="34" charset="0"/>
              </a:rPr>
              <a:t> the</a:t>
            </a:r>
            <a:r>
              <a:rPr lang="en-ZA" sz="1500" dirty="0" smtClean="0">
                <a:latin typeface="Arial" panose="020B0604020202020204" pitchFamily="34" charset="0"/>
                <a:cs typeface="Arial" panose="020B0604020202020204" pitchFamily="34" charset="0"/>
              </a:rPr>
              <a:t> right</a:t>
            </a:r>
            <a:r>
              <a:rPr lang="en-US" sz="1500" dirty="0" smtClean="0">
                <a:latin typeface="Arial" panose="020B0604020202020204" pitchFamily="34" charset="0"/>
                <a:cs typeface="Arial" panose="020B0604020202020204" pitchFamily="34" charset="0"/>
              </a:rPr>
              <a:t> choice</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for you in the immediate to long term.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 lower cost homes most probably will demand renovation – often extensive renovation. If you are the type of person who would like to completely renovate your new home, then decidedly go ahead and take on the project. </a:t>
            </a:r>
            <a:r>
              <a:rPr lang="en-US" sz="1500" dirty="0" smtClean="0">
                <a:latin typeface="Arial" panose="020B0604020202020204" pitchFamily="34" charset="0"/>
                <a:cs typeface="Arial" panose="020B0604020202020204" pitchFamily="34" charset="0"/>
              </a:rPr>
              <a:t>Have a budget in mind should you decide to move ahead in this direction.</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However, if you are </a:t>
            </a:r>
            <a:r>
              <a:rPr lang="en-ZA" sz="1500" u="sng" dirty="0">
                <a:latin typeface="Arial" panose="020B0604020202020204" pitchFamily="34" charset="0"/>
                <a:cs typeface="Arial" panose="020B0604020202020204" pitchFamily="34" charset="0"/>
              </a:rPr>
              <a:t>not</a:t>
            </a:r>
            <a:r>
              <a:rPr lang="en-ZA" sz="1500" dirty="0">
                <a:latin typeface="Arial" panose="020B0604020202020204" pitchFamily="34" charset="0"/>
                <a:cs typeface="Arial" panose="020B0604020202020204" pitchFamily="34" charset="0"/>
              </a:rPr>
              <a:t> the type that wants to deal with contractors and manage the project, then perhaps buying a “more updated” house in </a:t>
            </a:r>
            <a:r>
              <a:rPr lang="en-ZA" sz="1500" dirty="0" smtClean="0">
                <a:latin typeface="Arial" panose="020B0604020202020204" pitchFamily="34" charset="0"/>
                <a:cs typeface="Arial" panose="020B0604020202020204" pitchFamily="34" charset="0"/>
              </a:rPr>
              <a:t>a</a:t>
            </a:r>
            <a:r>
              <a:rPr lang="en-US" sz="1500" dirty="0" smtClean="0">
                <a:latin typeface="Arial" panose="020B0604020202020204" pitchFamily="34" charset="0"/>
                <a:cs typeface="Arial" panose="020B0604020202020204" pitchFamily="34" charset="0"/>
              </a:rPr>
              <a:t>n</a:t>
            </a:r>
            <a:r>
              <a:rPr lang="en-ZA" sz="1500" dirty="0" smtClean="0">
                <a:latin typeface="Arial" panose="020B0604020202020204" pitchFamily="34" charset="0"/>
                <a:cs typeface="Arial" panose="020B0604020202020204" pitchFamily="34" charset="0"/>
              </a:rPr>
              <a:t> area </a:t>
            </a:r>
            <a:r>
              <a:rPr lang="en-US" sz="1500" dirty="0" smtClean="0">
                <a:latin typeface="Arial" panose="020B0604020202020204" pitchFamily="34" charset="0"/>
                <a:cs typeface="Arial" panose="020B0604020202020204" pitchFamily="34" charset="0"/>
              </a:rPr>
              <a:t>you are most comfortable with, would probably be the better way to go.</a:t>
            </a: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Renovations could end up costing far more than a house in move in condition, and can save you a lot of headaches and frustration. </a:t>
            </a:r>
          </a:p>
          <a:p>
            <a:pPr marL="0" indent="0">
              <a:buNone/>
            </a:pPr>
            <a:endParaRPr lang="en-ZA" sz="15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You should be provided comparables for the </a:t>
            </a:r>
            <a:r>
              <a:rPr lang="en-ZA" sz="1500" dirty="0" smtClean="0">
                <a:latin typeface="Arial" panose="020B0604020202020204" pitchFamily="34" charset="0"/>
                <a:cs typeface="Arial" panose="020B0604020202020204" pitchFamily="34" charset="0"/>
              </a:rPr>
              <a:t>neighbo</a:t>
            </a:r>
            <a:r>
              <a:rPr lang="en-US" sz="1500" dirty="0" smtClean="0">
                <a:latin typeface="Arial" panose="020B0604020202020204" pitchFamily="34" charset="0"/>
                <a:cs typeface="Arial" panose="020B0604020202020204" pitchFamily="34" charset="0"/>
              </a:rPr>
              <a:t>r</a:t>
            </a:r>
            <a:r>
              <a:rPr lang="en-ZA" sz="1500" dirty="0" smtClean="0">
                <a:latin typeface="Arial" panose="020B0604020202020204" pitchFamily="34" charset="0"/>
                <a:cs typeface="Arial" panose="020B0604020202020204" pitchFamily="34" charset="0"/>
              </a:rPr>
              <a:t>hood </a:t>
            </a:r>
            <a:r>
              <a:rPr lang="en-ZA" sz="1500" dirty="0">
                <a:latin typeface="Arial" panose="020B0604020202020204" pitchFamily="34" charset="0"/>
                <a:cs typeface="Arial" panose="020B0604020202020204" pitchFamily="34" charset="0"/>
              </a:rPr>
              <a:t>by your </a:t>
            </a:r>
            <a:r>
              <a:rPr lang="en-ZA" sz="1500" dirty="0" smtClean="0">
                <a:latin typeface="Arial" panose="020B0604020202020204" pitchFamily="34" charset="0"/>
                <a:cs typeface="Arial" panose="020B0604020202020204" pitchFamily="34" charset="0"/>
              </a:rPr>
              <a:t>Realtor </a:t>
            </a:r>
            <a:r>
              <a:rPr lang="en-ZA" sz="1500" dirty="0">
                <a:latin typeface="Arial" panose="020B0604020202020204" pitchFamily="34" charset="0"/>
                <a:cs typeface="Arial" panose="020B0604020202020204" pitchFamily="34" charset="0"/>
              </a:rPr>
              <a:t>at that stage, to ensure that you don’t overcapitalize. </a:t>
            </a:r>
          </a:p>
        </p:txBody>
      </p:sp>
      <p:sp>
        <p:nvSpPr>
          <p:cNvPr id="22" name="Rectangle 21"/>
          <p:cNvSpPr/>
          <p:nvPr/>
        </p:nvSpPr>
        <p:spPr>
          <a:xfrm>
            <a:off x="0" y="8877205"/>
            <a:ext cx="6858000" cy="298450"/>
          </a:xfrm>
          <a:prstGeom prst="rect">
            <a:avLst/>
          </a:prstGeom>
          <a:solidFill>
            <a:srgbClr val="24293F"/>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itle 1"/>
          <p:cNvSpPr txBox="1">
            <a:spLocks/>
          </p:cNvSpPr>
          <p:nvPr/>
        </p:nvSpPr>
        <p:spPr bwMode="auto">
          <a:xfrm>
            <a:off x="1944521" y="8743061"/>
            <a:ext cx="29689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FFFF00"/>
                </a:solidFill>
                <a:latin typeface="Georgia" panose="02040502050405020303" pitchFamily="18" charset="0"/>
              </a:rPr>
              <a:t>www.AlanLevyGroup.com</a:t>
            </a:r>
          </a:p>
        </p:txBody>
      </p:sp>
    </p:spTree>
    <p:extLst>
      <p:ext uri="{BB962C8B-B14F-4D97-AF65-F5344CB8AC3E}">
        <p14:creationId xmlns:p14="http://schemas.microsoft.com/office/powerpoint/2010/main" val="2462541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721</TotalTime>
  <Words>2245</Words>
  <Application>Microsoft Macintosh PowerPoint</Application>
  <PresentationFormat>Letter Paper (8.5x11 in)</PresentationFormat>
  <Paragraphs>143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MS PGothic</vt:lpstr>
      <vt:lpstr>ＭＳ Ｐゴシック</vt:lpstr>
      <vt:lpstr>Georgia</vt:lpstr>
      <vt:lpstr>Wingdings</vt:lpstr>
      <vt:lpstr>Office Theme</vt:lpstr>
      <vt:lpstr>PowerPoint Presentation</vt:lpstr>
      <vt:lpstr>Congratulations!!</vt:lpstr>
      <vt:lpstr>1. Pre Approved vs. Pre Qualified</vt:lpstr>
      <vt:lpstr>2. Securing your Financing</vt:lpstr>
      <vt:lpstr>3. Choosing the Right Agent to Represent You</vt:lpstr>
      <vt:lpstr>4. Senior Citizens</vt:lpstr>
      <vt:lpstr>6. Your Requirements   Be Specific with your Agent</vt:lpstr>
      <vt:lpstr>7. School Districts?  Are they a Must for You?</vt:lpstr>
      <vt:lpstr>8. Seeking a Bargain in  Sought After Neighborhoods </vt:lpstr>
      <vt:lpstr>9. Location, Location, Location</vt:lpstr>
      <vt:lpstr>10. Over Capitalization</vt:lpstr>
      <vt:lpstr>In conclusion</vt:lpstr>
      <vt:lpstr>PowerPoint Presentation</vt:lpstr>
    </vt:vector>
  </TitlesOfParts>
  <Company>HubSpot</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Hussain</dc:creator>
  <cp:lastModifiedBy>Jason Friedman</cp:lastModifiedBy>
  <cp:revision>122</cp:revision>
  <dcterms:created xsi:type="dcterms:W3CDTF">2013-10-18T20:05:47Z</dcterms:created>
  <dcterms:modified xsi:type="dcterms:W3CDTF">2016-09-13T20:46:00Z</dcterms:modified>
</cp:coreProperties>
</file>